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3" r:id="rId5"/>
    <p:sldId id="777" r:id="rId6"/>
    <p:sldId id="779" r:id="rId7"/>
    <p:sldId id="775" r:id="rId8"/>
    <p:sldId id="780" r:id="rId9"/>
    <p:sldId id="781" r:id="rId10"/>
    <p:sldId id="337" r:id="rId11"/>
    <p:sldId id="330" r:id="rId12"/>
    <p:sldId id="773" r:id="rId13"/>
    <p:sldId id="424" r:id="rId14"/>
    <p:sldId id="324" r:id="rId15"/>
    <p:sldId id="309" r:id="rId16"/>
    <p:sldId id="331" r:id="rId17"/>
    <p:sldId id="772" r:id="rId18"/>
    <p:sldId id="288" r:id="rId19"/>
    <p:sldId id="322" r:id="rId20"/>
    <p:sldId id="332" r:id="rId21"/>
    <p:sldId id="339" r:id="rId22"/>
    <p:sldId id="774" r:id="rId23"/>
    <p:sldId id="785" r:id="rId24"/>
    <p:sldId id="285" r:id="rId25"/>
    <p:sldId id="284" r:id="rId26"/>
    <p:sldId id="314" r:id="rId27"/>
    <p:sldId id="296" r:id="rId28"/>
    <p:sldId id="77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sey, Brian D. (MSFC-ST12)" initials="RBD(" lastIdx="17" clrIdx="0">
    <p:extLst>
      <p:ext uri="{19B8F6BF-5375-455C-9EA6-DF929625EA0E}">
        <p15:presenceInfo xmlns:p15="http://schemas.microsoft.com/office/powerpoint/2012/main" userId="S-1-5-21-330711430-3775241029-4075259233-82484" providerId="AD"/>
      </p:ext>
    </p:extLst>
  </p:cmAuthor>
  <p:cmAuthor id="2" name="Odell, Stephen L. (MSFC-ST12)" initials="OSL(S" lastIdx="3" clrIdx="1">
    <p:extLst>
      <p:ext uri="{19B8F6BF-5375-455C-9EA6-DF929625EA0E}">
        <p15:presenceInfo xmlns:p15="http://schemas.microsoft.com/office/powerpoint/2012/main" userId="S::sodell@ndc.nasa.gov::f6d086c2-9a58-4861-beeb-ced49a8252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FF"/>
    <a:srgbClr val="FFFFCC"/>
    <a:srgbClr val="BBDEBB"/>
    <a:srgbClr val="6A1E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5" autoAdjust="0"/>
    <p:restoredTop sz="91373" autoAdjust="0"/>
  </p:normalViewPr>
  <p:slideViewPr>
    <p:cSldViewPr>
      <p:cViewPr varScale="1">
        <p:scale>
          <a:sx n="43" d="100"/>
          <a:sy n="43" d="100"/>
        </p:scale>
        <p:origin x="158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9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1DC33-E302-47B6-A7F4-DD3604010DE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E3869-502C-40D4-BBB2-5FED1745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F01258-7284-4BD5-BCFA-A17DDEE3D3A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C8DFE4-1F7B-4F34-A3D6-6CC5D40B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6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11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8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4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30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2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6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3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9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6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5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8DFE4-1F7B-4F34-A3D6-6CC5D40BE3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5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Role,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9860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" y="1152177"/>
            <a:ext cx="9094940" cy="5401023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A7760B-073F-0242-801F-AA29B6B9DD25}"/>
              </a:ext>
            </a:extLst>
          </p:cNvPr>
          <p:cNvCxnSpPr>
            <a:cxnSpLocks/>
          </p:cNvCxnSpPr>
          <p:nvPr userDrawn="1"/>
        </p:nvCxnSpPr>
        <p:spPr>
          <a:xfrm>
            <a:off x="-1" y="10668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5506DA5E-258E-E64D-9F1B-06EF839E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CC443-70D3-5B42-9899-7A459E4F26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53400" y="6492875"/>
            <a:ext cx="9144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0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E67F5D-055F-9B4A-A74B-964A41FD7C82}"/>
              </a:ext>
            </a:extLst>
          </p:cNvPr>
          <p:cNvCxnSpPr>
            <a:cxnSpLocks/>
          </p:cNvCxnSpPr>
          <p:nvPr userDrawn="1"/>
        </p:nvCxnSpPr>
        <p:spPr>
          <a:xfrm>
            <a:off x="-1" y="10668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E736BF2-08DF-2D48-883F-B94A7F29BD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53400" y="6492875"/>
            <a:ext cx="9144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41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7700" y="-7960"/>
            <a:ext cx="7586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" y="1168055"/>
            <a:ext cx="9037529" cy="530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6200" y="76156"/>
            <a:ext cx="1419896" cy="914444"/>
            <a:chOff x="386772" y="381000"/>
            <a:chExt cx="1419896" cy="914444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1000"/>
              <a:ext cx="739868" cy="9144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2" y="397626"/>
              <a:ext cx="648424" cy="88119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-1" y="10668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F789E0E-6C39-8D4D-9B5E-60622B8793C6}"/>
              </a:ext>
            </a:extLst>
          </p:cNvPr>
          <p:cNvSpPr txBox="1">
            <a:spLocks/>
          </p:cNvSpPr>
          <p:nvPr userDrawn="1"/>
        </p:nvSpPr>
        <p:spPr>
          <a:xfrm>
            <a:off x="8153400" y="6492875"/>
            <a:ext cx="9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Chart </a:t>
            </a:r>
            <a:fld id="{E20536AE-A1B5-1A42-AF97-DEDE1356BBB4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3065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·"/>
        <a:defRPr sz="1800" i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90750"/>
            <a:ext cx="7772400" cy="1619250"/>
          </a:xfrm>
        </p:spPr>
        <p:txBody>
          <a:bodyPr>
            <a:normAutofit/>
          </a:bodyPr>
          <a:lstStyle/>
          <a:p>
            <a:r>
              <a:rPr lang="en-US" sz="3600" i="1" dirty="0"/>
              <a:t>The Imaging X-ray Polarimetry Explorer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514600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chemeClr val="bg1"/>
                </a:solidFill>
              </a:rPr>
              <a:t>Martin C. Weisskopf</a:t>
            </a:r>
          </a:p>
          <a:p>
            <a:r>
              <a:rPr lang="en-US" sz="2900" dirty="0">
                <a:solidFill>
                  <a:schemeClr val="bg1"/>
                </a:solidFill>
              </a:rPr>
              <a:t>NASA Marshall Space Flight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Presentation to APAC</a:t>
            </a:r>
          </a:p>
          <a:p>
            <a:r>
              <a:rPr lang="en-US" sz="2000" dirty="0">
                <a:solidFill>
                  <a:schemeClr val="bg1"/>
                </a:solidFill>
              </a:rPr>
              <a:t>March 15, 2021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26403"/>
            <a:ext cx="9113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X-ray calibration of the optics occurred at MSFC’s 100-m X-ray test facility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E68D8-69FC-7C47-9174-4AB594294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22054"/>
            <a:ext cx="3169920" cy="2377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6C15CB-D713-BB4D-AFC1-EF24AD008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81" y="1737360"/>
            <a:ext cx="3169919" cy="237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B6476-1AED-3A43-85E8-643DB325BF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52" y="2606041"/>
            <a:ext cx="2103120" cy="280415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BD4ACF6-1F81-4E71-8466-4A227074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17"/>
            <a:ext cx="9144000" cy="1043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Stray Light Test Facility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C13C8-3DF9-4DE1-BBA1-C970EE8AD6D3}"/>
              </a:ext>
            </a:extLst>
          </p:cNvPr>
          <p:cNvSpPr txBox="1"/>
          <p:nvPr/>
        </p:nvSpPr>
        <p:spPr>
          <a:xfrm>
            <a:off x="304800" y="3330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Mirror Module Assembly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8D20CF-71B5-4BF6-97A2-8C82C5EC2028}"/>
              </a:ext>
            </a:extLst>
          </p:cNvPr>
          <p:cNvCxnSpPr>
            <a:stCxn id="2" idx="3"/>
          </p:cNvCxnSpPr>
          <p:nvPr/>
        </p:nvCxnSpPr>
        <p:spPr>
          <a:xfrm flipV="1">
            <a:off x="2209800" y="3505200"/>
            <a:ext cx="2514600" cy="17945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40DD59-6006-4436-B82A-6950987765AE}"/>
              </a:ext>
            </a:extLst>
          </p:cNvPr>
          <p:cNvCxnSpPr>
            <a:stCxn id="2" idx="3"/>
          </p:cNvCxnSpPr>
          <p:nvPr/>
        </p:nvCxnSpPr>
        <p:spPr>
          <a:xfrm flipH="1">
            <a:off x="1447800" y="3684657"/>
            <a:ext cx="762000" cy="187794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6AFFA1-FD63-4C55-93EB-B83245FB9624}"/>
              </a:ext>
            </a:extLst>
          </p:cNvPr>
          <p:cNvCxnSpPr>
            <a:stCxn id="2" idx="3"/>
          </p:cNvCxnSpPr>
          <p:nvPr/>
        </p:nvCxnSpPr>
        <p:spPr>
          <a:xfrm flipV="1">
            <a:off x="2209800" y="2819400"/>
            <a:ext cx="5562600" cy="86525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95CEDE-8ED5-4855-AEA6-ACCBCE7C9AAC}"/>
              </a:ext>
            </a:extLst>
          </p:cNvPr>
          <p:cNvSpPr txBox="1"/>
          <p:nvPr/>
        </p:nvSpPr>
        <p:spPr>
          <a:xfrm>
            <a:off x="3581400" y="58674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X-Y stage with detector mounting plate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C65275-F2DE-43AB-B2E6-AFB66A726A54}"/>
              </a:ext>
            </a:extLst>
          </p:cNvPr>
          <p:cNvCxnSpPr/>
          <p:nvPr/>
        </p:nvCxnSpPr>
        <p:spPr>
          <a:xfrm flipH="1" flipV="1">
            <a:off x="2057400" y="5562600"/>
            <a:ext cx="19050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54"/>
    </mc:Choice>
    <mc:Fallback xmlns="">
      <p:transition spd="slow" advTm="973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1923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Angular Resolution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77" y="1284803"/>
            <a:ext cx="4572000" cy="423802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03518"/>
              </p:ext>
            </p:extLst>
          </p:nvPr>
        </p:nvGraphicFramePr>
        <p:xfrm>
          <a:off x="205155" y="1600200"/>
          <a:ext cx="39816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406">
                  <a:extLst>
                    <a:ext uri="{9D8B030D-6E8A-4147-A177-3AD203B41FA5}">
                      <a16:colId xmlns:a16="http://schemas.microsoft.com/office/drawing/2014/main" val="2533057011"/>
                    </a:ext>
                  </a:extLst>
                </a:gridCol>
                <a:gridCol w="995406">
                  <a:extLst>
                    <a:ext uri="{9D8B030D-6E8A-4147-A177-3AD203B41FA5}">
                      <a16:colId xmlns:a16="http://schemas.microsoft.com/office/drawing/2014/main" val="1044607239"/>
                    </a:ext>
                  </a:extLst>
                </a:gridCol>
                <a:gridCol w="995406">
                  <a:extLst>
                    <a:ext uri="{9D8B030D-6E8A-4147-A177-3AD203B41FA5}">
                      <a16:colId xmlns:a16="http://schemas.microsoft.com/office/drawing/2014/main" val="3288407401"/>
                    </a:ext>
                  </a:extLst>
                </a:gridCol>
                <a:gridCol w="995406">
                  <a:extLst>
                    <a:ext uri="{9D8B030D-6E8A-4147-A177-3AD203B41FA5}">
                      <a16:colId xmlns:a16="http://schemas.microsoft.com/office/drawing/2014/main" val="7174598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MMA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#1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#2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#3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03202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6.4</a:t>
                      </a:r>
                      <a:r>
                        <a:rPr lang="en-US" sz="1500" b="1" baseline="0" dirty="0"/>
                        <a:t> keV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18.9″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24.8″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24.2″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9592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4.5 keV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18.9″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25.0″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26.9″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39803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2.3 keV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18.7″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24.5″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26.7″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431686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F8D12B3-9A5A-E04D-BF5E-7590B72EAE27}"/>
              </a:ext>
            </a:extLst>
          </p:cNvPr>
          <p:cNvSpPr txBox="1"/>
          <p:nvPr/>
        </p:nvSpPr>
        <p:spPr>
          <a:xfrm>
            <a:off x="152400" y="2971800"/>
            <a:ext cx="407083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Values in the table are half-power diameters (HPDs) for the individual MMAs alone. After adjustment for alignment errors, detector resolution, focus, etc., the on-orbit system-level resolution is 28″.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69777" y="5553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At-focus images for MMA1, MMA2 and MMA3 (left to right) taken at 2.3 </a:t>
            </a:r>
            <a:r>
              <a:rPr lang="en-US" b="1" dirty="0" err="1"/>
              <a:t>keV</a:t>
            </a:r>
            <a:r>
              <a:rPr lang="en-US" b="1" dirty="0"/>
              <a:t>, 4.5 </a:t>
            </a:r>
            <a:r>
              <a:rPr lang="en-US" b="1" dirty="0" err="1"/>
              <a:t>keV</a:t>
            </a:r>
            <a:r>
              <a:rPr lang="en-US" b="1" dirty="0"/>
              <a:t> and 6.4 </a:t>
            </a:r>
            <a:r>
              <a:rPr lang="en-US" b="1" dirty="0" err="1"/>
              <a:t>keV</a:t>
            </a:r>
            <a:r>
              <a:rPr lang="en-US" b="1" dirty="0"/>
              <a:t> (top to bottom).</a:t>
            </a:r>
          </a:p>
        </p:txBody>
      </p:sp>
    </p:spTree>
    <p:extLst>
      <p:ext uri="{BB962C8B-B14F-4D97-AF65-F5344CB8AC3E}">
        <p14:creationId xmlns:p14="http://schemas.microsoft.com/office/powerpoint/2010/main" val="42869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5"/>
    </mc:Choice>
    <mc:Fallback xmlns="">
      <p:transition spd="slow" advTm="4620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Imaging polarimetry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" y="1228377"/>
            <a:ext cx="9094940" cy="54010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IXPE 30″ half-power diameter on Chandra image of the Crab Nebula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"/>
          <a:stretch/>
        </p:blipFill>
        <p:spPr>
          <a:xfrm>
            <a:off x="2057400" y="1752600"/>
            <a:ext cx="5029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13"/>
    </mc:Choice>
    <mc:Fallback xmlns="">
      <p:transition spd="slow" advTm="4541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7" descr="Photoelectr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65" y="1447800"/>
            <a:ext cx="5633311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348080" y="12147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detection principle is based upon the photoelectric effect</a:t>
            </a:r>
            <a:endParaRPr lang="en-GB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Detection Principle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2A6149-3AA7-461E-BB27-EB4E14212520}"/>
              </a:ext>
            </a:extLst>
          </p:cNvPr>
          <p:cNvGrpSpPr/>
          <p:nvPr/>
        </p:nvGrpSpPr>
        <p:grpSpPr>
          <a:xfrm>
            <a:off x="507385" y="5638800"/>
            <a:ext cx="8091857" cy="1098015"/>
            <a:chOff x="1203192" y="2095683"/>
            <a:chExt cx="7036243" cy="7974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543EED-2EFA-412C-940B-B46E4D4F9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192" y="2095683"/>
              <a:ext cx="4329481" cy="7974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4280B03-5396-4172-B289-E78DB4085E81}"/>
                    </a:ext>
                  </a:extLst>
                </p:cNvPr>
                <p:cNvSpPr txBox="1"/>
                <p:nvPr/>
              </p:nvSpPr>
              <p:spPr>
                <a:xfrm>
                  <a:off x="5532673" y="2283783"/>
                  <a:ext cx="2706762" cy="421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>
                      <a:solidFill>
                        <a:prstClr val="black"/>
                      </a:solidFill>
                      <a:ea typeface="Cambria Math" charset="0"/>
                      <a:cs typeface="Cambria Math" charset="0"/>
                    </a:rPr>
                    <a:t>,   w</a:t>
                  </a:r>
                  <a:r>
                    <a:rPr lang="en-US" sz="2200" b="0" dirty="0">
                      <a:solidFill>
                        <a:prstClr val="black"/>
                      </a:solidFill>
                      <a:ea typeface="Cambria Math" charset="0"/>
                      <a:cs typeface="Cambria Math" charset="0"/>
                    </a:rPr>
                    <a:t>here   </a:t>
                  </a:r>
                  <a14:m>
                    <m:oMath xmlns:m="http://schemas.openxmlformats.org/officeDocument/2006/math">
                      <m:r>
                        <a:rPr lang="en-US" sz="2200" b="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r>
                        <a:rPr lang="en-US" sz="2200" b="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200" b="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h</m:t>
                          </m:r>
                          <m:r>
                            <a:rPr lang="en-US" sz="2200" b="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𝜈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200" b="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4280B03-5396-4172-B289-E78DB4085E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2673" y="2283783"/>
                  <a:ext cx="2706762" cy="421265"/>
                </a:xfrm>
                <a:prstGeom prst="rect">
                  <a:avLst/>
                </a:prstGeom>
                <a:blipFill>
                  <a:blip r:embed="rId4"/>
                  <a:stretch>
                    <a:fillRect l="-2846"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59075E-D525-F94B-B73E-4A1705F229C3}"/>
                  </a:ext>
                </a:extLst>
              </p:cNvPr>
              <p:cNvSpPr txBox="1"/>
              <p:nvPr/>
            </p:nvSpPr>
            <p:spPr>
              <a:xfrm>
                <a:off x="914400" y="5699207"/>
                <a:ext cx="941832" cy="11079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59075E-D525-F94B-B73E-4A1705F22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699207"/>
                <a:ext cx="941832" cy="1107996"/>
              </a:xfrm>
              <a:prstGeom prst="rect">
                <a:avLst/>
              </a:prstGeom>
              <a:blipFill>
                <a:blip r:embed="rId5"/>
                <a:stretch>
                  <a:fillRect l="-16000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6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77"/>
    </mc:Choice>
    <mc:Fallback xmlns="">
      <p:transition spd="slow" advTm="3307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01"/>
            <a:ext cx="9144000" cy="1073422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prstClr val="black"/>
                </a:solidFill>
              </a:rPr>
              <a:t>The</a:t>
            </a:r>
            <a:r>
              <a:rPr lang="fr-FR" i="1" cap="none" dirty="0">
                <a:solidFill>
                  <a:prstClr val="black"/>
                </a:solidFill>
              </a:rPr>
              <a:t> Detector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3330" y="2579162"/>
            <a:ext cx="3351459" cy="2240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2421"/>
            <a:ext cx="5156714" cy="3383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>
                <a:cs typeface="Arial" panose="020B0604020202020204" pitchFamily="34" charset="0"/>
              </a:rPr>
              <a:t>Gas Pixel </a:t>
            </a:r>
          </a:p>
          <a:p>
            <a:pPr algn="ctr">
              <a:buNone/>
            </a:pPr>
            <a:r>
              <a:rPr lang="en-US" b="1" dirty="0">
                <a:cs typeface="Arial" panose="020B0604020202020204" pitchFamily="34" charset="0"/>
              </a:rPr>
              <a:t>Detector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4400" y="4629090"/>
            <a:ext cx="121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Electronics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47D077-F1B8-4AAD-937B-5595104541A9}"/>
              </a:ext>
            </a:extLst>
          </p:cNvPr>
          <p:cNvGrpSpPr/>
          <p:nvPr/>
        </p:nvGrpSpPr>
        <p:grpSpPr>
          <a:xfrm>
            <a:off x="7010400" y="1249914"/>
            <a:ext cx="1371600" cy="807486"/>
            <a:chOff x="7593624" y="1021314"/>
            <a:chExt cx="1371600" cy="807486"/>
          </a:xfrm>
        </p:grpSpPr>
        <p:sp>
          <p:nvSpPr>
            <p:cNvPr id="15" name="Right Arrow 14"/>
            <p:cNvSpPr/>
            <p:nvPr/>
          </p:nvSpPr>
          <p:spPr>
            <a:xfrm rot="5400000">
              <a:off x="8015799" y="1462599"/>
              <a:ext cx="503802" cy="228600"/>
            </a:xfrm>
            <a:prstGeom prst="rightArrow">
              <a:avLst>
                <a:gd name="adj1" fmla="val 50000"/>
                <a:gd name="adj2" fmla="val 459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93624" y="1021314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>
                  <a:latin typeface="+mn-lt"/>
                </a:rPr>
                <a:t>X Rays In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53000" y="2003122"/>
            <a:ext cx="1180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Collimator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2105C85-A7E4-4F5F-BF4A-835D12DD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7239000" cy="91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The initial direction of the K-shell photoelectron is determined by the orientation of the incident photon’s electric vector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FFAD82-FBEB-454F-B5DA-6950903CD993}"/>
              </a:ext>
            </a:extLst>
          </p:cNvPr>
          <p:cNvSpPr txBox="1"/>
          <p:nvPr/>
        </p:nvSpPr>
        <p:spPr>
          <a:xfrm>
            <a:off x="0" y="5464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The  distribution of the photoelectron initial directions measures the degree of polarization and the position angle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ADA9AF-AF1C-42D4-B785-0C89C9A5F7BD}"/>
              </a:ext>
            </a:extLst>
          </p:cNvPr>
          <p:cNvCxnSpPr>
            <a:cxnSpLocks/>
          </p:cNvCxnSpPr>
          <p:nvPr/>
        </p:nvCxnSpPr>
        <p:spPr>
          <a:xfrm>
            <a:off x="6246880" y="2217760"/>
            <a:ext cx="1323296" cy="41250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C462354-C249-43FD-8C2D-A740466E9CF4}"/>
              </a:ext>
            </a:extLst>
          </p:cNvPr>
          <p:cNvCxnSpPr>
            <a:stCxn id="14" idx="3"/>
          </p:cNvCxnSpPr>
          <p:nvPr/>
        </p:nvCxnSpPr>
        <p:spPr>
          <a:xfrm flipV="1">
            <a:off x="5938579" y="4629091"/>
            <a:ext cx="1681421" cy="18466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88FBB6-8B8F-441C-BDB0-729265B126AD}"/>
              </a:ext>
            </a:extLst>
          </p:cNvPr>
          <p:cNvCxnSpPr>
            <a:cxnSpLocks/>
          </p:cNvCxnSpPr>
          <p:nvPr/>
        </p:nvCxnSpPr>
        <p:spPr>
          <a:xfrm>
            <a:off x="6477000" y="3715435"/>
            <a:ext cx="762000" cy="26309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19600" y="4267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86"/>
    </mc:Choice>
    <mc:Fallback xmlns="">
      <p:transition spd="slow" advTm="11098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Detector Properties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92903"/>
              </p:ext>
            </p:extLst>
          </p:nvPr>
        </p:nvGraphicFramePr>
        <p:xfrm>
          <a:off x="457200" y="13716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r>
                        <a:rPr lang="en-US" sz="180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800" b="1" dirty="0"/>
                        <a:t>Sensitive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15 mm × 15 mm (13 x 13 arcmin)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800" b="1" dirty="0"/>
                        <a:t>Fill gas and asymptotic pressure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DME @ 0.656 atmosphere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800" b="1" dirty="0"/>
                        <a:t>Detector window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50-µm thick beryllium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Absorption and drift region depth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800" b="1" dirty="0"/>
                        <a:t>GEM (gas electron multiplier)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copper-plated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/>
                        <a:t>50-µm liquid-crystal polymer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800" b="1" dirty="0"/>
                        <a:t>GEM hole pitch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50 µm triangular lattice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800" b="1" dirty="0"/>
                        <a:t>Number ASIC readout pixels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300 × 352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800" b="1" dirty="0"/>
                        <a:t>ASIC</a:t>
                      </a:r>
                      <a:r>
                        <a:rPr lang="en-US" sz="1800" b="1" baseline="0" dirty="0"/>
                        <a:t> p</a:t>
                      </a:r>
                      <a:r>
                        <a:rPr lang="en-US" sz="1800" b="1" dirty="0"/>
                        <a:t>ixelated anode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Hexagonal @ 50-µm pitch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800" b="1" dirty="0"/>
                        <a:t>Spatial resolution (FWHM)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≤ 123 µm (6.4 </a:t>
                      </a:r>
                      <a:r>
                        <a:rPr lang="en-US" sz="1800" b="1" dirty="0" err="1"/>
                        <a:t>arcsec</a:t>
                      </a:r>
                      <a:r>
                        <a:rPr lang="en-US" sz="1800" b="1" dirty="0"/>
                        <a:t>) @ 2 keV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800" b="1" dirty="0"/>
                        <a:t>Energy resolution (FWHM)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0.57 keV @ 2 keV (∝ √</a:t>
                      </a:r>
                      <a:r>
                        <a:rPr lang="en-US" sz="1800" b="1" i="1" dirty="0"/>
                        <a:t>E</a:t>
                      </a:r>
                      <a:r>
                        <a:rPr lang="en-US" sz="1800" b="1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800" b="1" dirty="0"/>
                        <a:t>Useful</a:t>
                      </a:r>
                      <a:r>
                        <a:rPr lang="en-US" sz="1800" b="1" baseline="0" dirty="0"/>
                        <a:t> e</a:t>
                      </a:r>
                      <a:r>
                        <a:rPr lang="en-US" sz="1800" b="1" dirty="0"/>
                        <a:t>nergy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2 - 8</a:t>
                      </a:r>
                      <a:r>
                        <a:rPr lang="en-US" sz="1800" b="1" baseline="0" dirty="0"/>
                        <a:t> keV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332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3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10"/>
    </mc:Choice>
    <mc:Fallback xmlns="">
      <p:transition spd="slow" advTm="512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The Detectors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798" y="1276290"/>
            <a:ext cx="8494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just" defTabSz="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The Detectors mounted to the spacecraft top deck at Ball Aerospace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B2B42-AAB8-406E-AC97-2CAA6EFE1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/>
          <a:stretch/>
        </p:blipFill>
        <p:spPr>
          <a:xfrm>
            <a:off x="1341861" y="1790820"/>
            <a:ext cx="6705600" cy="476238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447800" y="1631441"/>
            <a:ext cx="1752600" cy="248335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447800" y="1631441"/>
            <a:ext cx="3429000" cy="294055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447800" y="1631441"/>
            <a:ext cx="3276600" cy="202615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86"/>
    </mc:Choice>
    <mc:Fallback xmlns="">
      <p:transition spd="slow" advTm="412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>
            <a:extLst>
              <a:ext uri="{FF2B5EF4-FFF2-40B4-BE49-F238E27FC236}">
                <a16:creationId xmlns:a16="http://schemas.microsoft.com/office/drawing/2014/main" id="{4F6321A1-6757-F84F-AC5B-8FBED1E79B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chemeClr val="tx1"/>
                </a:solidFill>
              </a:rPr>
              <a:t>Filter Calibration Wheel Assembly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5EE5B-BBBC-E74E-B23D-C2C231CCE3E2}"/>
              </a:ext>
            </a:extLst>
          </p:cNvPr>
          <p:cNvSpPr/>
          <p:nvPr/>
        </p:nvSpPr>
        <p:spPr>
          <a:xfrm>
            <a:off x="381000" y="4895671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Filter and Calibration Wheel (FCW), providing open, attenuated, and closed positions, plus four </a:t>
            </a:r>
            <a:r>
              <a:rPr lang="en-US" b="1" baseline="30000" dirty="0"/>
              <a:t>55</a:t>
            </a:r>
            <a:r>
              <a:rPr lang="en-US" b="1" dirty="0"/>
              <a:t>Fe-powered calibration sources: </a:t>
            </a:r>
          </a:p>
          <a:p>
            <a:pPr marL="295275" lvl="1"/>
            <a:r>
              <a:rPr lang="en-US" b="1" dirty="0"/>
              <a:t>Cal A – Bragg-reflected polarized 2.98-keV (Ag-L𝛼 fluorescence) and 5.89-keV (Mn-K𝛼)</a:t>
            </a:r>
            <a:br>
              <a:rPr lang="en-US" b="1" dirty="0"/>
            </a:br>
            <a:r>
              <a:rPr lang="en-US" b="1" dirty="0"/>
              <a:t>Cal B – unpolarized 5.89-keV spot </a:t>
            </a:r>
            <a:br>
              <a:rPr lang="en-US" b="1" dirty="0"/>
            </a:br>
            <a:r>
              <a:rPr lang="en-US" b="1" dirty="0"/>
              <a:t>Cal C – unpolarized 5.89-keV flood</a:t>
            </a:r>
            <a:br>
              <a:rPr lang="en-US" b="1" dirty="0"/>
            </a:br>
            <a:r>
              <a:rPr lang="en-US" b="1" dirty="0"/>
              <a:t>Cal D – unpolarized 1.74-keV (Si-K𝛼 fluorescence) flood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2FCB84-1E6A-2844-A981-ECE1CB73586C}"/>
              </a:ext>
            </a:extLst>
          </p:cNvPr>
          <p:cNvGrpSpPr/>
          <p:nvPr/>
        </p:nvGrpSpPr>
        <p:grpSpPr>
          <a:xfrm>
            <a:off x="457200" y="1295400"/>
            <a:ext cx="8229600" cy="3422172"/>
            <a:chOff x="609600" y="1219200"/>
            <a:chExt cx="8229600" cy="34221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DA6EAB-FA0B-C047-9189-C5230C7DF5C0}"/>
                </a:ext>
              </a:extLst>
            </p:cNvPr>
            <p:cNvSpPr/>
            <p:nvPr/>
          </p:nvSpPr>
          <p:spPr>
            <a:xfrm>
              <a:off x="609600" y="1219200"/>
              <a:ext cx="82296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576455-3946-3C4A-BA7F-58C50BDE4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236020"/>
              <a:ext cx="8229600" cy="3405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1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26"/>
    </mc:Choice>
    <mc:Fallback xmlns="">
      <p:transition spd="slow" advTm="6132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              Minimum Detectable Polarization (MDP)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" y="2133600"/>
            <a:ext cx="9094940" cy="3429000"/>
          </a:xfrm>
        </p:spPr>
        <p:txBody>
          <a:bodyPr/>
          <a:lstStyle/>
          <a:p>
            <a:r>
              <a:rPr lang="en-US" i="1" dirty="0"/>
              <a:t>R</a:t>
            </a:r>
            <a:r>
              <a:rPr lang="en-US" i="1" baseline="-25000" dirty="0"/>
              <a:t>S</a:t>
            </a:r>
            <a:r>
              <a:rPr lang="en-US" dirty="0"/>
              <a:t> is the observed source counting rate</a:t>
            </a:r>
          </a:p>
          <a:p>
            <a:r>
              <a:rPr lang="en-US" i="1" dirty="0"/>
              <a:t>R</a:t>
            </a:r>
            <a:r>
              <a:rPr lang="en-US" i="1" baseline="-25000" dirty="0"/>
              <a:t>B</a:t>
            </a:r>
            <a:r>
              <a:rPr lang="en-US" i="1" dirty="0"/>
              <a:t> </a:t>
            </a:r>
            <a:r>
              <a:rPr lang="en-US" dirty="0"/>
              <a:t>is the observed background counting rate</a:t>
            </a:r>
          </a:p>
          <a:p>
            <a:r>
              <a:rPr lang="en-US" i="1" dirty="0"/>
              <a:t>t </a:t>
            </a:r>
            <a:r>
              <a:rPr lang="en-US" dirty="0"/>
              <a:t>is the integration time </a:t>
            </a:r>
          </a:p>
          <a:p>
            <a:r>
              <a:rPr lang="en-US" i="1" dirty="0"/>
              <a:t>M </a:t>
            </a:r>
            <a:r>
              <a:rPr lang="en-US" dirty="0"/>
              <a:t>is the modulation factor—i.e., the amplitude of the variation of the ensemble of position angles for a 100%-polarized source</a:t>
            </a:r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67" y="1365451"/>
            <a:ext cx="6559865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56"/>
    </mc:Choice>
    <mc:Fallback xmlns="">
      <p:transition spd="slow" advTm="6625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321731" y="1219200"/>
            <a:ext cx="6450669" cy="3017520"/>
            <a:chOff x="1534763" y="2864858"/>
            <a:chExt cx="9163603" cy="3981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366" y="2864878"/>
              <a:ext cx="4572000" cy="39817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763" y="2864858"/>
              <a:ext cx="4572000" cy="398176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Neural-Network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67200"/>
            <a:ext cx="91440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Baseline moments analysis is a simple, effective, long-studied and well-understood method of extracting information from ionization tracks made by the photo-electron in the detector gas  </a:t>
            </a:r>
          </a:p>
          <a:p>
            <a:r>
              <a:rPr lang="en-US" dirty="0"/>
              <a:t>Machine Learning (neural-network) techniques can extract more information from each track</a:t>
            </a:r>
          </a:p>
          <a:p>
            <a:pPr lvl="1"/>
            <a:r>
              <a:rPr lang="en-US" b="1" dirty="0"/>
              <a:t>Improves position-angle (PA) measurements, especially at higher energies</a:t>
            </a:r>
          </a:p>
          <a:p>
            <a:pPr lvl="1"/>
            <a:r>
              <a:rPr lang="en-US" b="1" dirty="0"/>
              <a:t>Allows one to compute statistical and reconstruction errors for each event</a:t>
            </a:r>
          </a:p>
          <a:p>
            <a:pPr lvl="1"/>
            <a:r>
              <a:rPr lang="en-US" b="1" dirty="0"/>
              <a:t>Mildly improves estimates of the energy and conversion point of each event</a:t>
            </a:r>
          </a:p>
        </p:txBody>
      </p:sp>
    </p:spTree>
    <p:extLst>
      <p:ext uri="{BB962C8B-B14F-4D97-AF65-F5344CB8AC3E}">
        <p14:creationId xmlns:p14="http://schemas.microsoft.com/office/powerpoint/2010/main" val="17149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54"/>
    </mc:Choice>
    <mc:Fallback xmlns="">
      <p:transition spd="slow" advTm="995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939F8D-8DF3-C041-9B21-560F03D5F1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4410" y="-216390"/>
            <a:ext cx="4395179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2010" y="5966532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5.2 m total length</a:t>
            </a:r>
          </a:p>
          <a:p>
            <a:pPr algn="ctr"/>
            <a:r>
              <a:rPr lang="en-US" b="1" dirty="0"/>
              <a:t>4.0 m focal length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6891" y="5068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Forward Star Tracker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1716" y="2649278"/>
            <a:ext cx="1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Detector Unit</a:t>
            </a:r>
            <a:br>
              <a:rPr lang="en-US" b="1" dirty="0"/>
            </a:br>
            <a:r>
              <a:rPr lang="en-US" b="1" dirty="0"/>
              <a:t>(1 of 3)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231167" y="3124201"/>
            <a:ext cx="1456549" cy="3816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51949" y="2076271"/>
            <a:ext cx="1160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Mirror Module Assembly</a:t>
            </a:r>
            <a:br>
              <a:rPr lang="en-US" b="1" dirty="0"/>
            </a:br>
            <a:r>
              <a:rPr lang="en-US" b="1" dirty="0"/>
              <a:t>(1 of 3</a:t>
            </a:r>
            <a:r>
              <a:rPr lang="en-US" dirty="0"/>
              <a:t>)</a:t>
            </a:r>
          </a:p>
        </p:txBody>
      </p:sp>
      <p:cxnSp>
        <p:nvCxnSpPr>
          <p:cNvPr id="16" name="Straight Arrow Connector 15"/>
          <p:cNvCxnSpPr>
            <a:cxnSpLocks/>
            <a:stCxn id="14" idx="1"/>
          </p:cNvCxnSpPr>
          <p:nvPr/>
        </p:nvCxnSpPr>
        <p:spPr>
          <a:xfrm flipH="1">
            <a:off x="1219200" y="2676436"/>
            <a:ext cx="1532749" cy="87780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7" idx="0"/>
          </p:cNvCxnSpPr>
          <p:nvPr/>
        </p:nvCxnSpPr>
        <p:spPr>
          <a:xfrm flipH="1" flipV="1">
            <a:off x="990599" y="4038601"/>
            <a:ext cx="1313092" cy="103006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5">
            <a:extLst>
              <a:ext uri="{FF2B5EF4-FFF2-40B4-BE49-F238E27FC236}">
                <a16:creationId xmlns:a16="http://schemas.microsoft.com/office/drawing/2014/main" id="{A5897057-2407-4C51-8580-9BA51F7A0A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chemeClr val="tx1"/>
                </a:solidFill>
              </a:rPr>
              <a:t>IXPE Deployed</a:t>
            </a:r>
          </a:p>
        </p:txBody>
      </p:sp>
    </p:spTree>
    <p:extLst>
      <p:ext uri="{BB962C8B-B14F-4D97-AF65-F5344CB8AC3E}">
        <p14:creationId xmlns:p14="http://schemas.microsoft.com/office/powerpoint/2010/main" val="15549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28"/>
    </mc:Choice>
    <mc:Fallback xmlns="">
      <p:transition spd="slow" advTm="664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              First Year’s Mission — Release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" y="1143000"/>
            <a:ext cx="909494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Next version will be released 6 months prior to launch</a:t>
            </a:r>
          </a:p>
          <a:p>
            <a:r>
              <a:rPr lang="en-US" dirty="0"/>
              <a:t>Observing plan is from input from the IXPE Science Advisory Team</a:t>
            </a:r>
          </a:p>
          <a:p>
            <a:pPr lvl="1"/>
            <a:r>
              <a:rPr lang="en-US" b="1" dirty="0"/>
              <a:t>Seven Topical Working Groups (TWG), based upon category of source</a:t>
            </a:r>
          </a:p>
          <a:p>
            <a:r>
              <a:rPr lang="en-US" dirty="0"/>
              <a:t>Needed exposure times assume moments-method event reconstruction</a:t>
            </a:r>
          </a:p>
          <a:p>
            <a:pPr lvl="1"/>
            <a:r>
              <a:rPr lang="en-US" b="1" dirty="0"/>
              <a:t>Will increase somewhat, based upon results from recent calibration</a:t>
            </a:r>
          </a:p>
          <a:p>
            <a:r>
              <a:rPr lang="en-US" b="1" dirty="0"/>
              <a:t>However, neural-network event reconstruction will enhance the sensitivity</a:t>
            </a:r>
          </a:p>
          <a:p>
            <a:pPr lvl="1"/>
            <a:r>
              <a:rPr lang="en-US" b="1" dirty="0"/>
              <a:t>Improves MDP</a:t>
            </a:r>
            <a:r>
              <a:rPr lang="en-US" b="1" baseline="-25000" dirty="0"/>
              <a:t>99</a:t>
            </a:r>
            <a:r>
              <a:rPr lang="en-US" b="1" dirty="0"/>
              <a:t> by ~15% (relative) for fixed exposure time</a:t>
            </a:r>
          </a:p>
          <a:p>
            <a:pPr lvl="1"/>
            <a:r>
              <a:rPr lang="en-US" b="1" dirty="0"/>
              <a:t>Reduces exposure time by ~30% for fixed MDP</a:t>
            </a:r>
            <a:r>
              <a:rPr lang="en-US" b="1" baseline="-25000" dirty="0"/>
              <a:t>99</a:t>
            </a:r>
            <a:endParaRPr lang="en-US" baseline="-25000" dirty="0"/>
          </a:p>
          <a:p>
            <a:pPr marL="0" indent="0">
              <a:buNone/>
            </a:pPr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3505200"/>
          <a:ext cx="6400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178">
                  <a:extLst>
                    <a:ext uri="{9D8B030D-6E8A-4147-A177-3AD203B41FA5}">
                      <a16:colId xmlns:a16="http://schemas.microsoft.com/office/drawing/2014/main" val="3980842508"/>
                    </a:ext>
                  </a:extLst>
                </a:gridCol>
                <a:gridCol w="1608222">
                  <a:extLst>
                    <a:ext uri="{9D8B030D-6E8A-4147-A177-3AD203B41FA5}">
                      <a16:colId xmlns:a16="http://schemas.microsoft.com/office/drawing/2014/main" val="150038841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45577649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Source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#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Time (</a:t>
                      </a:r>
                      <a:r>
                        <a:rPr lang="en-US" sz="1500" b="1" dirty="0" err="1"/>
                        <a:t>Ms</a:t>
                      </a:r>
                      <a:r>
                        <a:rPr lang="en-US" sz="15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34148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33363" indent="0">
                        <a:tabLst/>
                      </a:pPr>
                      <a:r>
                        <a:rPr lang="en-US" sz="1500" b="1" dirty="0"/>
                        <a:t>Pulsar Wind Nebulae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43891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33363" indent="0" algn="l" defTabSz="914400" rtl="0" eaLnBrk="1" latinLnBrk="0" hangingPunct="1">
                        <a:tabLst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Supernova Remnants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09985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33363" indent="0" algn="l" defTabSz="914400" rtl="0" eaLnBrk="1" latinLnBrk="0" hangingPunct="1">
                        <a:tabLst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Accreting Neutron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1834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33363" indent="0" algn="l" defTabSz="914400" rtl="0" eaLnBrk="1" latinLnBrk="0" hangingPunct="1">
                        <a:tabLst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Accreting Black Holes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3685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33363" indent="0" algn="l" defTabSz="914400" rtl="0" eaLnBrk="1" latinLnBrk="0" hangingPunct="1">
                        <a:tabLst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Magnetars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86595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33363" indent="0" algn="l" defTabSz="914400" rtl="0" eaLnBrk="1" latinLnBrk="0" hangingPunct="1">
                        <a:tabLst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Radio Quiet AGN and </a:t>
                      </a:r>
                      <a:r>
                        <a:rPr lang="en-US" sz="15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Sgr</a:t>
                      </a: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45838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33363" indent="0" algn="l" defTabSz="914400" rtl="0" eaLnBrk="1" latinLnBrk="0" hangingPunct="1">
                        <a:tabLst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Blazars and Radio Galaxies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52850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33363" indent="0" algn="l" defTabSz="914400" rtl="0" eaLnBrk="1" latinLnBrk="0" hangingPunct="1">
                        <a:tabLst/>
                      </a:pPr>
                      <a:r>
                        <a:rPr lang="en-US" sz="15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ToOs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15977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5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204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8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56"/>
    </mc:Choice>
    <mc:Fallback xmlns="">
      <p:transition spd="slow" advTm="6625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Radio Pulsars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7" y="1170527"/>
            <a:ext cx="9102652" cy="568747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Radio Pulsars </a:t>
            </a:r>
          </a:p>
          <a:p>
            <a:pPr lvl="1" algn="just"/>
            <a:r>
              <a:rPr lang="en-US" b="1" dirty="0"/>
              <a:t>Perform X-ray phase-resolved polarimetry to test models for a radio pulsar’s </a:t>
            </a:r>
            <a:br>
              <a:rPr lang="en-US" b="1" dirty="0"/>
            </a:br>
            <a:r>
              <a:rPr lang="en-US" b="1" dirty="0"/>
              <a:t>X-ray emission</a:t>
            </a:r>
            <a:endParaRPr lang="en-US" dirty="0"/>
          </a:p>
          <a:p>
            <a:pPr lvl="2" algn="just"/>
            <a:r>
              <a:rPr lang="en-US" b="1" dirty="0"/>
              <a:t>Crab Pulsar — grey is optical, blue is IXPE </a:t>
            </a:r>
          </a:p>
        </p:txBody>
      </p:sp>
      <p:pic>
        <p:nvPicPr>
          <p:cNvPr id="7" name="Picture 6" descr="PulsarPolarimetry12binV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81200"/>
            <a:ext cx="2920533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2667000"/>
            <a:ext cx="5181600" cy="33547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Calibri" panose="020F0502020204030204" pitchFamily="34" charset="0"/>
              </a:rPr>
              <a:t>Emission geometry and processes are still unsettled.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  <a:cs typeface="Calibri" panose="020F0502020204030204" pitchFamily="34" charset="0"/>
              </a:rPr>
              <a:t>Competing models predict differing polarization behavior with pulse phase.</a:t>
            </a:r>
          </a:p>
          <a:p>
            <a:r>
              <a:rPr lang="en-US" b="1" dirty="0">
                <a:latin typeface="+mj-lt"/>
                <a:cs typeface="Calibri" panose="020F0502020204030204" pitchFamily="34" charset="0"/>
              </a:rPr>
              <a:t>X-rays provide a clean probe of geometry.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  <a:cs typeface="Calibri" panose="020F0502020204030204" pitchFamily="34" charset="0"/>
              </a:rPr>
              <a:t>Absorption likely more prevalent in visible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  <a:cs typeface="Calibri" panose="020F0502020204030204" pitchFamily="34" charset="0"/>
              </a:rPr>
              <a:t>Radiation process entirely different in radio band.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Recently discovered </a:t>
            </a:r>
            <a:r>
              <a:rPr lang="en-US" sz="1600" b="1" i="1" u="sng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no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pulse phase-dependent variation in polarization degree  and position angle @ 1.4 GHz.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  <a:cs typeface="Calibri" panose="020F0502020204030204" pitchFamily="34" charset="0"/>
              </a:rPr>
              <a:t>140-ks observation of the Crab pulsar gives ample statistics to track polarization degree and position angle.</a:t>
            </a:r>
          </a:p>
          <a:p>
            <a:endParaRPr lang="en-US" sz="16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37"/>
    </mc:Choice>
    <mc:Fallback xmlns="">
      <p:transition spd="slow" advTm="7413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Microquasars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80" y="990600"/>
            <a:ext cx="8836639" cy="529345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Microquasars </a:t>
            </a:r>
          </a:p>
          <a:p>
            <a:pPr lvl="1" algn="just">
              <a:lnSpc>
                <a:spcPts val="1600"/>
              </a:lnSpc>
              <a:spcAft>
                <a:spcPts val="600"/>
              </a:spcAft>
            </a:pPr>
            <a:r>
              <a:rPr lang="en-US" b="1" dirty="0"/>
              <a:t>Perform X-ray spectral polarimetry on microquasars to use the position angle to help localize the emission site (accretion disk, corona, jet) and determine the spin</a:t>
            </a:r>
            <a:endParaRPr lang="en-US" b="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89560" y="2133600"/>
            <a:ext cx="8496992" cy="13839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◦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·"/>
              <a:defRPr sz="1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ts val="1920"/>
              </a:lnSpc>
              <a:spcBef>
                <a:spcPts val="0"/>
              </a:spcBef>
              <a:buNone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For 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microquasar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in an accretion-dominated state,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en-US" sz="18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cattering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polarizes the disk emission.</a:t>
            </a:r>
          </a:p>
          <a:p>
            <a:pPr marL="0" marR="0" lvl="1" indent="0" algn="ctr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Polarization rotation versus energy is greatest for emission from inner disk.</a:t>
            </a:r>
          </a:p>
          <a:p>
            <a:pPr marL="685800" marR="0" lvl="2" indent="-228600" algn="ctr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Inner disk is hotter, producing higher energy X-rays.</a:t>
            </a:r>
          </a:p>
          <a:p>
            <a:pPr marL="228600" marR="0" lvl="1" indent="0" algn="ctr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lang="en-US" sz="18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isk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orientation from other experiments may be used to constrain GRX1915+105 model.</a:t>
            </a:r>
          </a:p>
          <a:p>
            <a:pPr marL="457200" marR="0" lvl="2" indent="0" algn="ctr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a =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</a:rPr>
              <a:t>0.50±0.04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arrow" panose="020B0606020202030204" pitchFamily="34" charset="0"/>
              </a:rPr>
              <a:t>0.900±0.008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0.99800±0.00003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(200-ks observation)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" y="3473277"/>
            <a:ext cx="768457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76"/>
    </mc:Choice>
    <mc:Fallback xmlns="">
      <p:transition spd="slow" advTm="3287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Active Galaxies: Cen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7" y="1143000"/>
            <a:ext cx="9102652" cy="137160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Active galaxies powered by supermassive black holes with jets </a:t>
            </a:r>
          </a:p>
          <a:p>
            <a:pPr lvl="1" algn="just">
              <a:spcAft>
                <a:spcPts val="600"/>
              </a:spcAft>
            </a:pPr>
            <a:r>
              <a:rPr lang="en-US" b="1" dirty="0"/>
              <a:t>Radio polarization implies the magnetic field is aligned with jet</a:t>
            </a:r>
          </a:p>
          <a:p>
            <a:pPr lvl="1" algn="just">
              <a:spcAft>
                <a:spcPts val="600"/>
              </a:spcAft>
            </a:pPr>
            <a:r>
              <a:rPr lang="en-US" b="1" dirty="0"/>
              <a:t>Different electron-acceleration models predict different dependences in X-rays </a:t>
            </a:r>
          </a:p>
        </p:txBody>
      </p:sp>
      <p:graphicFrame>
        <p:nvGraphicFramePr>
          <p:cNvPr id="12" name="Table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322384"/>
              </p:ext>
            </p:extLst>
          </p:nvPr>
        </p:nvGraphicFramePr>
        <p:xfrm>
          <a:off x="5673736" y="2514600"/>
          <a:ext cx="2743200" cy="1371600"/>
        </p:xfrm>
        <a:graphic>
          <a:graphicData uri="http://schemas.openxmlformats.org/drawingml/2006/table">
            <a:tbl>
              <a:tblPr firstRow="1"/>
              <a:tblGrid>
                <a:gridCol w="149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800" dirty="0"/>
                        <a:t>Region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MDP</a:t>
                      </a:r>
                      <a:r>
                        <a:rPr lang="en-US" sz="1800" baseline="-25000" dirty="0"/>
                        <a:t>99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800" b="1" dirty="0"/>
                        <a:t>Core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1.4%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800" b="1" dirty="0"/>
                        <a:t>Knots C+F+G 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21%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800" b="1" dirty="0"/>
                        <a:t>ULXs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25%, 15%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"/>
          <a:stretch/>
        </p:blipFill>
        <p:spPr>
          <a:xfrm>
            <a:off x="587824" y="2438400"/>
            <a:ext cx="4389120" cy="42595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1200" y="4849272"/>
            <a:ext cx="3505200" cy="1219200"/>
            <a:chOff x="1676400" y="4876800"/>
            <a:chExt cx="3505200" cy="1219200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3124200" y="5181600"/>
              <a:ext cx="2057400" cy="91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1676400" y="4876800"/>
              <a:ext cx="3505200" cy="1219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1DD611-7E9D-AA4B-A717-4D5497A4A8A6}"/>
              </a:ext>
            </a:extLst>
          </p:cNvPr>
          <p:cNvSpPr txBox="1"/>
          <p:nvPr/>
        </p:nvSpPr>
        <p:spPr>
          <a:xfrm>
            <a:off x="5486400" y="592774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ULX sources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A467D4-C5A8-824F-BF38-0131196D0B44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3929039"/>
            <a:ext cx="3540136" cy="80439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34FB32-017E-7A4B-9D4D-325AE4433821}"/>
              </a:ext>
            </a:extLst>
          </p:cNvPr>
          <p:cNvSpPr txBox="1"/>
          <p:nvPr/>
        </p:nvSpPr>
        <p:spPr>
          <a:xfrm>
            <a:off x="5673736" y="4583668"/>
            <a:ext cx="103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Jet knots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6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78"/>
    </mc:Choice>
    <mc:Fallback xmlns="">
      <p:transition spd="slow" advTm="93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Test QED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89" y="1217430"/>
            <a:ext cx="9094940" cy="221157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Study magnetars (pulsing neutron stars with magnetic fields up to 10</a:t>
            </a:r>
            <a:r>
              <a:rPr lang="en-US" baseline="30000" dirty="0"/>
              <a:t>15</a:t>
            </a:r>
            <a:r>
              <a:rPr lang="en-US" dirty="0"/>
              <a:t> Gauss)</a:t>
            </a:r>
          </a:p>
          <a:p>
            <a:pPr lvl="1"/>
            <a:r>
              <a:rPr lang="en-US" b="1" dirty="0"/>
              <a:t>Non-linear QED predicts magnetized-vacuum birefringence</a:t>
            </a:r>
          </a:p>
          <a:p>
            <a:pPr lvl="2"/>
            <a:r>
              <a:rPr lang="en-US" b="1" dirty="0"/>
              <a:t>Refractive indices of the two polarization modes differ from 1 and from each other</a:t>
            </a:r>
          </a:p>
          <a:p>
            <a:pPr lvl="2"/>
            <a:r>
              <a:rPr lang="en-US" b="1" dirty="0"/>
              <a:t>Impacts polarization and position angle as functions of pulse phase, but not the flux</a:t>
            </a:r>
          </a:p>
          <a:p>
            <a:pPr lvl="2"/>
            <a:r>
              <a:rPr lang="en-US" b="1" dirty="0"/>
              <a:t>Example is </a:t>
            </a:r>
            <a:r>
              <a:rPr lang="is-IS" b="1" dirty="0"/>
              <a:t>1RXS J170849.0-400910, with an 11-s pulse period</a:t>
            </a:r>
            <a:endParaRPr lang="en-US" b="1" dirty="0"/>
          </a:p>
          <a:p>
            <a:pPr lvl="2"/>
            <a:r>
              <a:rPr lang="en-US" b="1" dirty="0"/>
              <a:t>Can exclude QED-off at better than 99.9% confidence in 250-ks observation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38866"/>
            <a:ext cx="8778240" cy="28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177">
        <p:circle/>
      </p:transition>
    </mc:Choice>
    <mc:Fallback xmlns="">
      <p:transition spd="slow" advTm="65177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89" y="1217430"/>
            <a:ext cx="9094940" cy="1297170"/>
          </a:xfrm>
        </p:spPr>
        <p:txBody>
          <a:bodyPr>
            <a:normAutofit/>
          </a:bodyPr>
          <a:lstStyle/>
          <a:p>
            <a:pPr marL="457200" lvl="2" indent="0">
              <a:buNone/>
            </a:pPr>
            <a:r>
              <a:rPr lang="en-US" sz="2400" b="1" dirty="0"/>
              <a:t>We are keenly looking forward to opening this new window on the sky by adding image resolved polarimetry to the arsenal of tools to study the X-ray emission from astrophysical sources.</a:t>
            </a:r>
            <a:r>
              <a:rPr lang="en-US" dirty="0"/>
              <a:t> 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DF1CB5D-0DAB-6841-B43C-F4A130A1DA2D}"/>
              </a:ext>
            </a:extLst>
          </p:cNvPr>
          <p:cNvSpPr txBox="1">
            <a:spLocks/>
          </p:cNvSpPr>
          <p:nvPr/>
        </p:nvSpPr>
        <p:spPr>
          <a:xfrm>
            <a:off x="49060" y="2590800"/>
            <a:ext cx="909494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·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 algn="ctr">
              <a:buFont typeface="Calibri" panose="020F0502020204030204" pitchFamily="34" charset="0"/>
              <a:buNone/>
            </a:pPr>
            <a:r>
              <a:rPr lang="en-US" sz="2400" b="1" dirty="0"/>
              <a:t>Scheduled launch date is 2021 November 17!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620">
        <p:circle/>
      </p:transition>
    </mc:Choice>
    <mc:Fallback xmlns="">
      <p:transition spd="slow" advTm="2162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id="{A5897057-2407-4C51-8580-9BA51F7A0A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9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chemeClr val="tx1"/>
                </a:solidFill>
              </a:rPr>
              <a:t>IXPE Exists!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1783080"/>
            <a:ext cx="6461760" cy="484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30186"/>
            <a:ext cx="9144000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/>
              <a:t>Janice Houston, IXPE Lead Systems Engineer </a:t>
            </a:r>
          </a:p>
          <a:p>
            <a:pPr algn="ctr">
              <a:lnSpc>
                <a:spcPts val="2000"/>
              </a:lnSpc>
            </a:pPr>
            <a:r>
              <a:rPr lang="en-US" sz="2400" b="1" dirty="0"/>
              <a:t>in residence at Ball, with stowed observatory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1371600"/>
            <a:ext cx="1905000" cy="2057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28"/>
    </mc:Choice>
    <mc:Fallback xmlns="">
      <p:transition spd="slow" advTm="664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6321A1-6757-F84F-AC5B-8FBED1E79B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038512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The IXPE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0C073-F0CD-254D-80EE-3D3FCD786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9585"/>
            <a:ext cx="8229600" cy="48192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01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SAT currently comprises &gt; 90 scientists from 12 countries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03FF0-8DA5-455D-864E-7E97275725EA}"/>
              </a:ext>
            </a:extLst>
          </p:cNvPr>
          <p:cNvSpPr txBox="1"/>
          <p:nvPr/>
        </p:nvSpPr>
        <p:spPr>
          <a:xfrm>
            <a:off x="4191000" y="4186535"/>
            <a:ext cx="4343400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0000"/>
                  <a:lumOff val="60000"/>
                </a:schemeClr>
              </a:gs>
              <a:gs pos="63000">
                <a:schemeClr val="bg1">
                  <a:shade val="67500"/>
                  <a:satMod val="115000"/>
                  <a:lumMod val="73000"/>
                  <a:lumOff val="27000"/>
                </a:schemeClr>
              </a:gs>
              <a:gs pos="100000">
                <a:schemeClr val="bg1">
                  <a:shade val="100000"/>
                  <a:satMod val="115000"/>
                  <a:lumMod val="99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Nagoya University  </a:t>
            </a:r>
            <a:r>
              <a:rPr lang="en-US" sz="2000" dirty="0"/>
              <a:t>Thermal Shields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917"/>
    </mc:Choice>
    <mc:Fallback xmlns="">
      <p:transition spd="slow" advTm="13191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8451" cy="1066799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The Science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" y="1152177"/>
            <a:ext cx="9094940" cy="5401023"/>
          </a:xfrm>
        </p:spPr>
        <p:txBody>
          <a:bodyPr>
            <a:normAutofit fontScale="92500"/>
          </a:bodyPr>
          <a:lstStyle/>
          <a:p>
            <a:r>
              <a:rPr lang="en-US" dirty="0"/>
              <a:t>Investigators</a:t>
            </a:r>
          </a:p>
          <a:p>
            <a:pPr marL="227012" lvl="1" indent="0" algn="just">
              <a:buNone/>
            </a:pPr>
            <a:r>
              <a:rPr lang="en-US" dirty="0"/>
              <a:t>L. </a:t>
            </a:r>
            <a:r>
              <a:rPr lang="en-US" dirty="0" err="1"/>
              <a:t>Baldini</a:t>
            </a:r>
            <a:r>
              <a:rPr lang="en-US" dirty="0"/>
              <a:t> (Co-IPI), W. Baumgartner, R. </a:t>
            </a:r>
            <a:r>
              <a:rPr lang="en-US" dirty="0" err="1"/>
              <a:t>Bellazzini</a:t>
            </a:r>
            <a:r>
              <a:rPr lang="en-US" dirty="0"/>
              <a:t>, S. </a:t>
            </a:r>
            <a:r>
              <a:rPr lang="en-US" dirty="0" err="1"/>
              <a:t>Bongiorno</a:t>
            </a:r>
            <a:r>
              <a:rPr lang="en-US" dirty="0"/>
              <a:t>, E. Costa, J. </a:t>
            </a:r>
            <a:r>
              <a:rPr lang="en-US" dirty="0" err="1"/>
              <a:t>Kolodziejczak</a:t>
            </a:r>
            <a:r>
              <a:rPr lang="en-US" dirty="0"/>
              <a:t>, L. </a:t>
            </a:r>
            <a:r>
              <a:rPr lang="en-US" dirty="0" err="1"/>
              <a:t>Latronico</a:t>
            </a:r>
            <a:r>
              <a:rPr lang="en-US" dirty="0"/>
              <a:t>, H. Marshall, G. Matt, F. </a:t>
            </a:r>
            <a:r>
              <a:rPr lang="en-US" dirty="0" err="1"/>
              <a:t>Muleri</a:t>
            </a:r>
            <a:r>
              <a:rPr lang="en-US" dirty="0"/>
              <a:t>, S. O’Dell, B. Ramsey (DPI), R. Romani, </a:t>
            </a:r>
            <a:br>
              <a:rPr lang="en-US" dirty="0"/>
            </a:br>
            <a:r>
              <a:rPr lang="en-US" dirty="0"/>
              <a:t>P. </a:t>
            </a:r>
            <a:r>
              <a:rPr lang="en-US" dirty="0" err="1"/>
              <a:t>Soffitta</a:t>
            </a:r>
            <a:r>
              <a:rPr lang="en-US" dirty="0"/>
              <a:t> (IPI), A. Tennant, M. Weisskopf (PI) </a:t>
            </a:r>
          </a:p>
          <a:p>
            <a:pPr marL="227012" lvl="1" indent="0" algn="just">
              <a:buNone/>
            </a:pPr>
            <a:endParaRPr lang="en-US" dirty="0"/>
          </a:p>
          <a:p>
            <a:r>
              <a:rPr lang="en-US" dirty="0"/>
              <a:t>Collaborators (75 from 12 countries)</a:t>
            </a:r>
          </a:p>
          <a:p>
            <a:pPr marL="227012" lvl="1" indent="0" algn="just">
              <a:buNone/>
            </a:pPr>
            <a:r>
              <a:rPr lang="en-US" dirty="0"/>
              <a:t>I. </a:t>
            </a:r>
            <a:r>
              <a:rPr lang="en-US" dirty="0" err="1"/>
              <a:t>Aguido</a:t>
            </a:r>
            <a:r>
              <a:rPr lang="en-US" dirty="0"/>
              <a:t>, L.A. </a:t>
            </a:r>
            <a:r>
              <a:rPr lang="en-US" dirty="0" err="1"/>
              <a:t>Antonelli</a:t>
            </a:r>
            <a:r>
              <a:rPr lang="en-US" dirty="0"/>
              <a:t>, M. </a:t>
            </a:r>
            <a:r>
              <a:rPr lang="en-US" dirty="0" err="1"/>
              <a:t>Bachetti</a:t>
            </a:r>
            <a:r>
              <a:rPr lang="en-US" dirty="0"/>
              <a:t>, S. Bianchi, R. Bonino, A. </a:t>
            </a:r>
            <a:r>
              <a:rPr lang="en-US" dirty="0" err="1"/>
              <a:t>Brez</a:t>
            </a:r>
            <a:r>
              <a:rPr lang="en-US" dirty="0"/>
              <a:t>, N. </a:t>
            </a:r>
            <a:r>
              <a:rPr lang="en-US" dirty="0" err="1"/>
              <a:t>Bucciantini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F. </a:t>
            </a:r>
            <a:r>
              <a:rPr lang="en-US" dirty="0" err="1"/>
              <a:t>Capitanio</a:t>
            </a:r>
            <a:r>
              <a:rPr lang="en-US" dirty="0"/>
              <a:t>, E. </a:t>
            </a:r>
            <a:r>
              <a:rPr lang="en-US" dirty="0" err="1"/>
              <a:t>Cavazzuti</a:t>
            </a:r>
            <a:r>
              <a:rPr lang="en-US" dirty="0"/>
              <a:t>, E. </a:t>
            </a:r>
            <a:r>
              <a:rPr lang="en-US" dirty="0" err="1"/>
              <a:t>Churazov</a:t>
            </a:r>
            <a:r>
              <a:rPr lang="en-US" dirty="0"/>
              <a:t>, S. </a:t>
            </a:r>
            <a:r>
              <a:rPr lang="en-US" dirty="0" err="1"/>
              <a:t>Ciprini</a:t>
            </a:r>
            <a:r>
              <a:rPr lang="en-US" dirty="0"/>
              <a:t>, M. </a:t>
            </a:r>
            <a:r>
              <a:rPr lang="en-US" dirty="0" err="1"/>
              <a:t>Cocchi</a:t>
            </a:r>
            <a:r>
              <a:rPr lang="en-US" dirty="0"/>
              <a:t>, L. </a:t>
            </a:r>
            <a:r>
              <a:rPr lang="en-US" dirty="0" err="1"/>
              <a:t>Costamante</a:t>
            </a:r>
            <a:r>
              <a:rPr lang="en-US" dirty="0"/>
              <a:t>, A. De Rosa, </a:t>
            </a:r>
            <a:br>
              <a:rPr lang="en-US" dirty="0"/>
            </a:br>
            <a:r>
              <a:rPr lang="en-US" dirty="0"/>
              <a:t>E. Del Monte, N. Di Lalla, I. Donnarumma, V. </a:t>
            </a:r>
            <a:r>
              <a:rPr lang="en-US" dirty="0" err="1"/>
              <a:t>Doroshenko</a:t>
            </a:r>
            <a:r>
              <a:rPr lang="en-US" dirty="0"/>
              <a:t>, M. </a:t>
            </a:r>
            <a:r>
              <a:rPr lang="en-US" dirty="0" err="1"/>
              <a:t>Dovčiak</a:t>
            </a:r>
            <a:r>
              <a:rPr lang="en-US" dirty="0"/>
              <a:t>, S. Ehlert, T. </a:t>
            </a:r>
            <a:r>
              <a:rPr lang="en-US" dirty="0" err="1"/>
              <a:t>Enoto</a:t>
            </a:r>
            <a:r>
              <a:rPr lang="en-US" dirty="0"/>
              <a:t>, Y. Evangelista, S. </a:t>
            </a:r>
            <a:r>
              <a:rPr lang="en-US" dirty="0" err="1"/>
              <a:t>Fabiani</a:t>
            </a:r>
            <a:r>
              <a:rPr lang="en-US" dirty="0"/>
              <a:t>, J. Garcia, S. </a:t>
            </a:r>
            <a:r>
              <a:rPr lang="en-US" dirty="0" err="1"/>
              <a:t>Gunji</a:t>
            </a:r>
            <a:r>
              <a:rPr lang="en-US" dirty="0"/>
              <a:t>, K. </a:t>
            </a:r>
            <a:r>
              <a:rPr lang="en-US" dirty="0" err="1"/>
              <a:t>Hayashida</a:t>
            </a:r>
            <a:r>
              <a:rPr lang="en-US" dirty="0"/>
              <a:t>, J. </a:t>
            </a:r>
            <a:r>
              <a:rPr lang="en-US" dirty="0" err="1"/>
              <a:t>Heyl</a:t>
            </a:r>
            <a:r>
              <a:rPr lang="en-US" dirty="0"/>
              <a:t>, A. Ingram, W. </a:t>
            </a:r>
            <a:r>
              <a:rPr lang="en-US" dirty="0" err="1"/>
              <a:t>Iwakiri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S. </a:t>
            </a:r>
            <a:r>
              <a:rPr lang="en-US" dirty="0" err="1"/>
              <a:t>Jorstad</a:t>
            </a:r>
            <a:r>
              <a:rPr lang="en-US" dirty="0"/>
              <a:t>, V. Karas, V. </a:t>
            </a:r>
            <a:r>
              <a:rPr lang="en-US" dirty="0" err="1"/>
              <a:t>Kaspi</a:t>
            </a:r>
            <a:r>
              <a:rPr lang="en-US" dirty="0"/>
              <a:t>, F. </a:t>
            </a:r>
            <a:r>
              <a:rPr lang="en-US" dirty="0" err="1"/>
              <a:t>Kislat</a:t>
            </a:r>
            <a:r>
              <a:rPr lang="en-US" dirty="0"/>
              <a:t>, T. </a:t>
            </a:r>
            <a:r>
              <a:rPr lang="en-US" dirty="0" err="1"/>
              <a:t>Kitaguchi</a:t>
            </a:r>
            <a:r>
              <a:rPr lang="en-US" dirty="0"/>
              <a:t>, H. </a:t>
            </a:r>
            <a:r>
              <a:rPr lang="en-US" dirty="0" err="1"/>
              <a:t>Krawczynski</a:t>
            </a:r>
            <a:r>
              <a:rPr lang="en-US" dirty="0"/>
              <a:t>, M. </a:t>
            </a:r>
            <a:r>
              <a:rPr lang="en-US" dirty="0" err="1"/>
              <a:t>Kuss</a:t>
            </a:r>
            <a:r>
              <a:rPr lang="en-US" dirty="0"/>
              <a:t>, I. </a:t>
            </a:r>
            <a:r>
              <a:rPr lang="en-US" dirty="0" err="1"/>
              <a:t>Liodakis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G. </a:t>
            </a:r>
            <a:r>
              <a:rPr lang="en-US" dirty="0" err="1"/>
              <a:t>Madejski</a:t>
            </a:r>
            <a:r>
              <a:rPr lang="en-US" dirty="0"/>
              <a:t>, S. </a:t>
            </a:r>
            <a:r>
              <a:rPr lang="en-US" dirty="0" err="1"/>
              <a:t>Maldera</a:t>
            </a:r>
            <a:r>
              <a:rPr lang="en-US" dirty="0"/>
              <a:t>, A. </a:t>
            </a:r>
            <a:r>
              <a:rPr lang="en-US" dirty="0" err="1"/>
              <a:t>Manfreda</a:t>
            </a:r>
            <a:r>
              <a:rPr lang="en-US" dirty="0"/>
              <a:t>, F. Marin, A. </a:t>
            </a:r>
            <a:r>
              <a:rPr lang="en-US" dirty="0" err="1"/>
              <a:t>Marinucci</a:t>
            </a:r>
            <a:r>
              <a:rPr lang="en-US" dirty="0"/>
              <a:t>, A. Marscher, F. Massaro, </a:t>
            </a:r>
            <a:br>
              <a:rPr lang="en-US" dirty="0"/>
            </a:br>
            <a:r>
              <a:rPr lang="en-US" dirty="0"/>
              <a:t>I. </a:t>
            </a:r>
            <a:r>
              <a:rPr lang="en-US" dirty="0" err="1"/>
              <a:t>Mitsuishi</a:t>
            </a:r>
            <a:r>
              <a:rPr lang="en-US" dirty="0"/>
              <a:t>, T. Mizuno, S. Ng, N. Omodei, C. </a:t>
            </a:r>
            <a:r>
              <a:rPr lang="en-US" dirty="0" err="1"/>
              <a:t>Oppedisano</a:t>
            </a:r>
            <a:r>
              <a:rPr lang="en-US" dirty="0"/>
              <a:t>, L. </a:t>
            </a:r>
            <a:r>
              <a:rPr lang="en-US" dirty="0" err="1"/>
              <a:t>Pacciani</a:t>
            </a:r>
            <a:r>
              <a:rPr lang="en-US" dirty="0"/>
              <a:t>, A. </a:t>
            </a:r>
            <a:r>
              <a:rPr lang="en-US" dirty="0" err="1"/>
              <a:t>Papitto</a:t>
            </a:r>
            <a:r>
              <a:rPr lang="en-US" dirty="0"/>
              <a:t>, G. Pavlov, M. </a:t>
            </a:r>
            <a:r>
              <a:rPr lang="en-US" dirty="0" err="1"/>
              <a:t>Perri</a:t>
            </a:r>
            <a:r>
              <a:rPr lang="en-US" dirty="0"/>
              <a:t>, M. </a:t>
            </a:r>
            <a:r>
              <a:rPr lang="en-US" dirty="0" err="1"/>
              <a:t>Pesce</a:t>
            </a:r>
            <a:r>
              <a:rPr lang="en-US" dirty="0"/>
              <a:t>-Rollins, P.-O. </a:t>
            </a:r>
            <a:r>
              <a:rPr lang="en-US" dirty="0" err="1"/>
              <a:t>PetruccI</a:t>
            </a:r>
            <a:r>
              <a:rPr lang="en-US" dirty="0"/>
              <a:t>, M. </a:t>
            </a:r>
            <a:r>
              <a:rPr lang="en-US" dirty="0" err="1"/>
              <a:t>Pilia</a:t>
            </a:r>
            <a:r>
              <a:rPr lang="en-US" dirty="0"/>
              <a:t>, A. </a:t>
            </a:r>
            <a:r>
              <a:rPr lang="en-US" dirty="0" err="1"/>
              <a:t>Possenti</a:t>
            </a:r>
            <a:r>
              <a:rPr lang="en-US" dirty="0"/>
              <a:t>, J. </a:t>
            </a:r>
            <a:r>
              <a:rPr lang="en-US" dirty="0" err="1"/>
              <a:t>Poutanen</a:t>
            </a:r>
            <a:r>
              <a:rPr lang="en-US" dirty="0"/>
              <a:t>, S. </a:t>
            </a:r>
            <a:r>
              <a:rPr lang="en-US" dirty="0" err="1"/>
              <a:t>Puccetti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M. </a:t>
            </a:r>
            <a:r>
              <a:rPr lang="en-US" dirty="0" err="1"/>
              <a:t>Razzano</a:t>
            </a:r>
            <a:r>
              <a:rPr lang="en-US" dirty="0"/>
              <a:t>, C. </a:t>
            </a:r>
            <a:r>
              <a:rPr lang="en-US" dirty="0" err="1"/>
              <a:t>Sgrò</a:t>
            </a:r>
            <a:r>
              <a:rPr lang="en-US" dirty="0"/>
              <a:t>, P. </a:t>
            </a:r>
            <a:r>
              <a:rPr lang="en-US" dirty="0" err="1"/>
              <a:t>Slane</a:t>
            </a:r>
            <a:r>
              <a:rPr lang="en-US" dirty="0"/>
              <a:t>, G. </a:t>
            </a:r>
            <a:r>
              <a:rPr lang="en-US" dirty="0" err="1"/>
              <a:t>Spandre</a:t>
            </a:r>
            <a:r>
              <a:rPr lang="en-US" dirty="0"/>
              <a:t>, L. Stella, R. </a:t>
            </a:r>
            <a:r>
              <a:rPr lang="en-US" dirty="0" err="1"/>
              <a:t>Sunyaev</a:t>
            </a:r>
            <a:r>
              <a:rPr lang="en-US" dirty="0"/>
              <a:t>, T. </a:t>
            </a:r>
            <a:r>
              <a:rPr lang="en-US" dirty="0" err="1"/>
              <a:t>Tamagawa</a:t>
            </a:r>
            <a:r>
              <a:rPr lang="en-US" dirty="0"/>
              <a:t>, F. </a:t>
            </a:r>
            <a:r>
              <a:rPr lang="en-US" dirty="0" err="1"/>
              <a:t>Tavecchio</a:t>
            </a:r>
            <a:r>
              <a:rPr lang="en-US" dirty="0"/>
              <a:t>, R. </a:t>
            </a:r>
            <a:r>
              <a:rPr lang="en-US" dirty="0" err="1"/>
              <a:t>Taverna</a:t>
            </a:r>
            <a:r>
              <a:rPr lang="en-US" dirty="0"/>
              <a:t>, Y. Tawara, N. Thomas, A. </a:t>
            </a:r>
            <a:r>
              <a:rPr lang="en-US" dirty="0" err="1"/>
              <a:t>Trois</a:t>
            </a:r>
            <a:r>
              <a:rPr lang="en-US" dirty="0"/>
              <a:t>, R. </a:t>
            </a:r>
            <a:r>
              <a:rPr lang="en-US" dirty="0" err="1"/>
              <a:t>Turolla</a:t>
            </a:r>
            <a:r>
              <a:rPr lang="en-US" dirty="0"/>
              <a:t>, J. </a:t>
            </a:r>
            <a:r>
              <a:rPr lang="en-US" dirty="0" err="1"/>
              <a:t>Vink</a:t>
            </a:r>
            <a:r>
              <a:rPr lang="en-US" dirty="0"/>
              <a:t>, K. Wu, S. Zane </a:t>
            </a:r>
          </a:p>
          <a:p>
            <a:pPr marL="227012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8451" cy="1066799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The Working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Science Working Group (SWG)</a:t>
            </a:r>
          </a:p>
          <a:p>
            <a:pPr lvl="1"/>
            <a:r>
              <a:rPr lang="en-US" sz="2200" b="1" dirty="0"/>
              <a:t>G. Matt (IT) &amp; S. O’Dell (US), Co-Chairs</a:t>
            </a:r>
          </a:p>
          <a:p>
            <a:r>
              <a:rPr lang="en-US" dirty="0"/>
              <a:t>Science Advisory Team (SAT)</a:t>
            </a:r>
          </a:p>
          <a:p>
            <a:pPr lvl="1"/>
            <a:r>
              <a:rPr lang="en-US" sz="2200" b="1" dirty="0"/>
              <a:t>G. Matt (IT) &amp; R. Romani (US), Co-Chairs</a:t>
            </a:r>
          </a:p>
          <a:p>
            <a:r>
              <a:rPr lang="en-US" dirty="0"/>
              <a:t>SAT Topical Working Groups (TWG), Leads</a:t>
            </a:r>
          </a:p>
          <a:p>
            <a:pPr lvl="1"/>
            <a:r>
              <a:rPr lang="en-US" sz="2200" b="1" dirty="0"/>
              <a:t>Pulsar Wind Nebula &amp; Radio Pulsars, N. Bucciantini (IT)</a:t>
            </a:r>
          </a:p>
          <a:p>
            <a:pPr lvl="1"/>
            <a:r>
              <a:rPr lang="en-US" sz="2200" b="1" dirty="0"/>
              <a:t>Supernova remnants, P. Slane (US)</a:t>
            </a:r>
          </a:p>
          <a:p>
            <a:pPr lvl="1"/>
            <a:r>
              <a:rPr lang="en-US" sz="2200" b="1" dirty="0"/>
              <a:t>Accreting stellar-mass black holes, M. </a:t>
            </a:r>
            <a:r>
              <a:rPr lang="en-US" sz="2200" b="1" dirty="0" err="1"/>
              <a:t>Dovčiak</a:t>
            </a:r>
            <a:r>
              <a:rPr lang="en-US" sz="2200" b="1" dirty="0"/>
              <a:t> (CZ)</a:t>
            </a:r>
          </a:p>
          <a:p>
            <a:pPr lvl="1"/>
            <a:r>
              <a:rPr lang="en-US" sz="2200" b="1" dirty="0"/>
              <a:t>Accreting neutron stars, J. Poutanen (FI)</a:t>
            </a:r>
          </a:p>
          <a:p>
            <a:pPr lvl="1"/>
            <a:r>
              <a:rPr lang="en-US" sz="2200" b="1" dirty="0"/>
              <a:t>Magnetars, R. Turolla (IT)</a:t>
            </a:r>
          </a:p>
          <a:p>
            <a:pPr lvl="1"/>
            <a:r>
              <a:rPr lang="en-US" sz="2200" b="1" dirty="0"/>
              <a:t>Radio-quiet AGN and </a:t>
            </a:r>
            <a:r>
              <a:rPr lang="en-US" sz="2200" b="1" dirty="0" err="1"/>
              <a:t>Sgr</a:t>
            </a:r>
            <a:r>
              <a:rPr lang="en-US" sz="2200" b="1" dirty="0"/>
              <a:t> A*, F. Marin (FR)</a:t>
            </a:r>
          </a:p>
          <a:p>
            <a:pPr lvl="1"/>
            <a:r>
              <a:rPr lang="en-US" sz="2200" b="1" dirty="0"/>
              <a:t>Blazars &amp; radio galaxies, A. Marscher (US</a:t>
            </a:r>
            <a:r>
              <a:rPr lang="en-US" sz="2400" b="1" dirty="0"/>
              <a:t>)</a:t>
            </a:r>
          </a:p>
          <a:p>
            <a:r>
              <a:rPr lang="en-US" dirty="0"/>
              <a:t>Calibration Working Group</a:t>
            </a:r>
          </a:p>
          <a:p>
            <a:pPr lvl="1"/>
            <a:r>
              <a:rPr lang="en-US" sz="2200" b="1" dirty="0"/>
              <a:t>W. Baumgartner (US), F. Muleri (IT), &amp; J.  Kolodziejczak (US)</a:t>
            </a:r>
          </a:p>
          <a:p>
            <a:r>
              <a:rPr lang="en-US" dirty="0"/>
              <a:t>Science Analysis &amp; Simulation Working Group</a:t>
            </a:r>
          </a:p>
          <a:p>
            <a:pPr lvl="1"/>
            <a:r>
              <a:rPr lang="en-US" sz="2200" b="1" dirty="0"/>
              <a:t>L. Baldini (IT) &amp; H. Marshall (US)</a:t>
            </a:r>
          </a:p>
          <a:p>
            <a:pPr marL="227012" lvl="1" indent="0" algn="just">
              <a:buNone/>
            </a:pPr>
            <a:endParaRPr lang="en-US" dirty="0"/>
          </a:p>
          <a:p>
            <a:pPr marL="227012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FC8F1620-6744-124E-B4BF-6E0B54D75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b="62917"/>
          <a:stretch/>
        </p:blipFill>
        <p:spPr>
          <a:xfrm>
            <a:off x="228600" y="3629054"/>
            <a:ext cx="2489886" cy="2543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30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               Shield and Collimator Suppress Background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89507" y="1676400"/>
            <a:ext cx="8054494" cy="3124201"/>
            <a:chOff x="990601" y="2426042"/>
            <a:chExt cx="8138997" cy="3002826"/>
          </a:xfrm>
        </p:grpSpPr>
        <p:sp>
          <p:nvSpPr>
            <p:cNvPr id="8" name="TextBox 7"/>
            <p:cNvSpPr txBox="1"/>
            <p:nvPr/>
          </p:nvSpPr>
          <p:spPr>
            <a:xfrm>
              <a:off x="2815642" y="4748483"/>
              <a:ext cx="914400" cy="68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X-ray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Shield</a:t>
              </a:r>
            </a:p>
          </p:txBody>
        </p:sp>
        <p:sp>
          <p:nvSpPr>
            <p:cNvPr id="9" name="Moon 8"/>
            <p:cNvSpPr/>
            <p:nvPr/>
          </p:nvSpPr>
          <p:spPr>
            <a:xfrm flipH="1">
              <a:off x="6582730" y="3514374"/>
              <a:ext cx="90347" cy="482183"/>
            </a:xfrm>
            <a:prstGeom prst="moon">
              <a:avLst>
                <a:gd name="adj" fmla="val 72362"/>
              </a:avLst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5528" y="3312942"/>
              <a:ext cx="415893" cy="128016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Can 10"/>
            <p:cNvSpPr/>
            <p:nvPr/>
          </p:nvSpPr>
          <p:spPr>
            <a:xfrm rot="5400000" flipH="1">
              <a:off x="5797069" y="3145402"/>
              <a:ext cx="457200" cy="1200396"/>
            </a:xfrm>
            <a:prstGeom prst="can">
              <a:avLst>
                <a:gd name="adj" fmla="val 15095"/>
              </a:avLst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>
              <a:spLocks/>
            </p:cNvSpPr>
            <p:nvPr/>
          </p:nvSpPr>
          <p:spPr>
            <a:xfrm rot="16200000">
              <a:off x="976818" y="3127037"/>
              <a:ext cx="512493" cy="484928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37336" y="3369501"/>
              <a:ext cx="68580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4" name="Can 13"/>
            <p:cNvSpPr/>
            <p:nvPr/>
          </p:nvSpPr>
          <p:spPr>
            <a:xfrm rot="5400000" flipH="1">
              <a:off x="5807901" y="3235011"/>
              <a:ext cx="318262" cy="1083122"/>
            </a:xfrm>
            <a:prstGeom prst="can">
              <a:avLst>
                <a:gd name="adj" fmla="val 2016"/>
              </a:avLst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stCxn id="12" idx="0"/>
            </p:cNvCxnSpPr>
            <p:nvPr/>
          </p:nvCxnSpPr>
          <p:spPr>
            <a:xfrm flipV="1">
              <a:off x="990601" y="3003450"/>
              <a:ext cx="6173565" cy="366051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 flipH="1">
              <a:off x="6873803" y="2960981"/>
              <a:ext cx="822960" cy="60163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 flipV="1">
              <a:off x="6568471" y="3572855"/>
              <a:ext cx="1280160" cy="6150"/>
            </a:xfrm>
            <a:prstGeom prst="line">
              <a:avLst/>
            </a:prstGeom>
            <a:noFill/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flipH="1">
              <a:off x="7271787" y="3570312"/>
              <a:ext cx="434452" cy="880"/>
            </a:xfrm>
            <a:prstGeom prst="straightConnector1">
              <a:avLst/>
            </a:prstGeom>
            <a:noFill/>
            <a:ln w="9525" cap="flat" cmpd="sng" algn="ctr">
              <a:solidFill>
                <a:srgbClr val="9BBB59">
                  <a:lumMod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 flipH="1">
              <a:off x="7266265" y="3193905"/>
              <a:ext cx="434452" cy="880"/>
            </a:xfrm>
            <a:prstGeom prst="straightConnector1">
              <a:avLst/>
            </a:prstGeom>
            <a:noFill/>
            <a:ln w="9525" cap="flat" cmpd="sng" algn="ctr">
              <a:solidFill>
                <a:srgbClr val="9BBB59">
                  <a:lumMod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 flipV="1">
              <a:off x="1501386" y="3237669"/>
              <a:ext cx="3891137" cy="126498"/>
            </a:xfrm>
            <a:prstGeom prst="line">
              <a:avLst/>
            </a:prstGeom>
            <a:noFill/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492470" y="3382412"/>
              <a:ext cx="3917730" cy="181193"/>
            </a:xfrm>
            <a:prstGeom prst="line">
              <a:avLst/>
            </a:prstGeom>
            <a:noFill/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22" name="Straight Arrow Connector 21"/>
            <p:cNvCxnSpPr>
              <a:cxnSpLocks/>
              <a:stCxn id="31" idx="0"/>
              <a:endCxn id="28" idx="2"/>
            </p:cNvCxnSpPr>
            <p:nvPr/>
          </p:nvCxnSpPr>
          <p:spPr>
            <a:xfrm flipH="1" flipV="1">
              <a:off x="6024823" y="4467770"/>
              <a:ext cx="9142" cy="53806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>
            <a:xfrm flipH="1">
              <a:off x="6574089" y="2664596"/>
              <a:ext cx="161417" cy="34163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5974877" y="2426042"/>
              <a:ext cx="1644524" cy="38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prstClr val="black"/>
                  </a:solidFill>
                </a:rPr>
                <a:t>X-ray S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hield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538505" y="2847783"/>
              <a:ext cx="456966" cy="32607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2033044" y="2636510"/>
              <a:ext cx="1860591" cy="38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Detector Unit</a:t>
              </a:r>
            </a:p>
          </p:txBody>
        </p:sp>
        <p:sp>
          <p:nvSpPr>
            <p:cNvPr id="27" name="Can 26"/>
            <p:cNvSpPr/>
            <p:nvPr/>
          </p:nvSpPr>
          <p:spPr>
            <a:xfrm rot="5400000" flipH="1">
              <a:off x="5733256" y="2811964"/>
              <a:ext cx="548640" cy="1228634"/>
            </a:xfrm>
            <a:prstGeom prst="can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Can 27"/>
            <p:cNvSpPr/>
            <p:nvPr/>
          </p:nvSpPr>
          <p:spPr>
            <a:xfrm rot="5400000" flipH="1">
              <a:off x="5750503" y="3590538"/>
              <a:ext cx="548640" cy="1205823"/>
            </a:xfrm>
            <a:prstGeom prst="can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21663" y="2865480"/>
              <a:ext cx="1007935" cy="68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On-axis Target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6583711" y="3197031"/>
              <a:ext cx="1280160" cy="11242"/>
            </a:xfrm>
            <a:prstGeom prst="line">
              <a:avLst/>
            </a:prstGeom>
            <a:noFill/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4586630" y="5005835"/>
              <a:ext cx="2894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Mirror Module Assembly</a:t>
              </a:r>
            </a:p>
          </p:txBody>
        </p:sp>
        <p:sp>
          <p:nvSpPr>
            <p:cNvPr id="32" name="Block Arc 54"/>
            <p:cNvSpPr/>
            <p:nvPr/>
          </p:nvSpPr>
          <p:spPr>
            <a:xfrm flipV="1">
              <a:off x="6425817" y="3408224"/>
              <a:ext cx="251139" cy="369237"/>
            </a:xfrm>
            <a:custGeom>
              <a:avLst/>
              <a:gdLst>
                <a:gd name="connsiteX0" fmla="*/ 57 w 270078"/>
                <a:gd name="connsiteY0" fmla="*/ 345257 h 711156"/>
                <a:gd name="connsiteX1" fmla="*/ 148546 w 270078"/>
                <a:gd name="connsiteY1" fmla="*/ 1784 h 711156"/>
                <a:gd name="connsiteX2" fmla="*/ 270078 w 270078"/>
                <a:gd name="connsiteY2" fmla="*/ 355579 h 711156"/>
                <a:gd name="connsiteX3" fmla="*/ 202559 w 270078"/>
                <a:gd name="connsiteY3" fmla="*/ 355578 h 711156"/>
                <a:gd name="connsiteX4" fmla="*/ 145893 w 270078"/>
                <a:gd name="connsiteY4" fmla="*/ 71265 h 711156"/>
                <a:gd name="connsiteX5" fmla="*/ 67530 w 270078"/>
                <a:gd name="connsiteY5" fmla="*/ 350416 h 711156"/>
                <a:gd name="connsiteX6" fmla="*/ 57 w 270078"/>
                <a:gd name="connsiteY6" fmla="*/ 345257 h 711156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00172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07872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47924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5200 w 270021"/>
                <a:gd name="connsiteY3" fmla="*/ 355609 h 355610"/>
                <a:gd name="connsiteX4" fmla="*/ 140061 w 270021"/>
                <a:gd name="connsiteY4" fmla="*/ 147924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51139"/>
                <a:gd name="connsiteY0" fmla="*/ 343483 h 353805"/>
                <a:gd name="connsiteX1" fmla="*/ 148489 w 251139"/>
                <a:gd name="connsiteY1" fmla="*/ 10 h 353805"/>
                <a:gd name="connsiteX2" fmla="*/ 251139 w 251139"/>
                <a:gd name="connsiteY2" fmla="*/ 351449 h 353805"/>
                <a:gd name="connsiteX3" fmla="*/ 205200 w 251139"/>
                <a:gd name="connsiteY3" fmla="*/ 353804 h 353805"/>
                <a:gd name="connsiteX4" fmla="*/ 140061 w 251139"/>
                <a:gd name="connsiteY4" fmla="*/ 146119 h 353805"/>
                <a:gd name="connsiteX5" fmla="*/ 67473 w 251139"/>
                <a:gd name="connsiteY5" fmla="*/ 348642 h 353805"/>
                <a:gd name="connsiteX6" fmla="*/ 0 w 251139"/>
                <a:gd name="connsiteY6" fmla="*/ 343483 h 353805"/>
                <a:gd name="connsiteX0" fmla="*/ 0 w 251139"/>
                <a:gd name="connsiteY0" fmla="*/ 343483 h 353804"/>
                <a:gd name="connsiteX1" fmla="*/ 148489 w 251139"/>
                <a:gd name="connsiteY1" fmla="*/ 10 h 353804"/>
                <a:gd name="connsiteX2" fmla="*/ 251139 w 251139"/>
                <a:gd name="connsiteY2" fmla="*/ 351449 h 353804"/>
                <a:gd name="connsiteX3" fmla="*/ 205200 w 251139"/>
                <a:gd name="connsiteY3" fmla="*/ 353804 h 353804"/>
                <a:gd name="connsiteX4" fmla="*/ 153548 w 251139"/>
                <a:gd name="connsiteY4" fmla="*/ 143763 h 353804"/>
                <a:gd name="connsiteX5" fmla="*/ 67473 w 251139"/>
                <a:gd name="connsiteY5" fmla="*/ 348642 h 353804"/>
                <a:gd name="connsiteX6" fmla="*/ 0 w 251139"/>
                <a:gd name="connsiteY6" fmla="*/ 343483 h 353804"/>
                <a:gd name="connsiteX0" fmla="*/ 0 w 251139"/>
                <a:gd name="connsiteY0" fmla="*/ 331908 h 342229"/>
                <a:gd name="connsiteX1" fmla="*/ 139023 w 251139"/>
                <a:gd name="connsiteY1" fmla="*/ 11 h 342229"/>
                <a:gd name="connsiteX2" fmla="*/ 251139 w 251139"/>
                <a:gd name="connsiteY2" fmla="*/ 339874 h 342229"/>
                <a:gd name="connsiteX3" fmla="*/ 205200 w 251139"/>
                <a:gd name="connsiteY3" fmla="*/ 342229 h 342229"/>
                <a:gd name="connsiteX4" fmla="*/ 153548 w 251139"/>
                <a:gd name="connsiteY4" fmla="*/ 132188 h 342229"/>
                <a:gd name="connsiteX5" fmla="*/ 67473 w 251139"/>
                <a:gd name="connsiteY5" fmla="*/ 337067 h 342229"/>
                <a:gd name="connsiteX6" fmla="*/ 0 w 251139"/>
                <a:gd name="connsiteY6" fmla="*/ 331908 h 342229"/>
                <a:gd name="connsiteX0" fmla="*/ 0 w 251139"/>
                <a:gd name="connsiteY0" fmla="*/ 332019 h 342340"/>
                <a:gd name="connsiteX1" fmla="*/ 139023 w 251139"/>
                <a:gd name="connsiteY1" fmla="*/ 122 h 342340"/>
                <a:gd name="connsiteX2" fmla="*/ 251139 w 251139"/>
                <a:gd name="connsiteY2" fmla="*/ 339985 h 342340"/>
                <a:gd name="connsiteX3" fmla="*/ 205200 w 251139"/>
                <a:gd name="connsiteY3" fmla="*/ 342340 h 342340"/>
                <a:gd name="connsiteX4" fmla="*/ 153548 w 251139"/>
                <a:gd name="connsiteY4" fmla="*/ 132299 h 342340"/>
                <a:gd name="connsiteX5" fmla="*/ 67473 w 251139"/>
                <a:gd name="connsiteY5" fmla="*/ 337178 h 342340"/>
                <a:gd name="connsiteX6" fmla="*/ 0 w 251139"/>
                <a:gd name="connsiteY6" fmla="*/ 332019 h 342340"/>
                <a:gd name="connsiteX0" fmla="*/ 0 w 251139"/>
                <a:gd name="connsiteY0" fmla="*/ 312192 h 322513"/>
                <a:gd name="connsiteX1" fmla="*/ 144702 w 251139"/>
                <a:gd name="connsiteY1" fmla="*/ 139 h 322513"/>
                <a:gd name="connsiteX2" fmla="*/ 251139 w 251139"/>
                <a:gd name="connsiteY2" fmla="*/ 320158 h 322513"/>
                <a:gd name="connsiteX3" fmla="*/ 205200 w 251139"/>
                <a:gd name="connsiteY3" fmla="*/ 322513 h 322513"/>
                <a:gd name="connsiteX4" fmla="*/ 153548 w 251139"/>
                <a:gd name="connsiteY4" fmla="*/ 112472 h 322513"/>
                <a:gd name="connsiteX5" fmla="*/ 67473 w 251139"/>
                <a:gd name="connsiteY5" fmla="*/ 317351 h 322513"/>
                <a:gd name="connsiteX6" fmla="*/ 0 w 251139"/>
                <a:gd name="connsiteY6" fmla="*/ 312192 h 322513"/>
                <a:gd name="connsiteX0" fmla="*/ 0 w 251139"/>
                <a:gd name="connsiteY0" fmla="*/ 312192 h 322513"/>
                <a:gd name="connsiteX1" fmla="*/ 144702 w 251139"/>
                <a:gd name="connsiteY1" fmla="*/ 139 h 322513"/>
                <a:gd name="connsiteX2" fmla="*/ 251139 w 251139"/>
                <a:gd name="connsiteY2" fmla="*/ 320158 h 322513"/>
                <a:gd name="connsiteX3" fmla="*/ 205200 w 251139"/>
                <a:gd name="connsiteY3" fmla="*/ 322513 h 322513"/>
                <a:gd name="connsiteX4" fmla="*/ 153548 w 251139"/>
                <a:gd name="connsiteY4" fmla="*/ 112472 h 322513"/>
                <a:gd name="connsiteX5" fmla="*/ 67473 w 251139"/>
                <a:gd name="connsiteY5" fmla="*/ 317351 h 322513"/>
                <a:gd name="connsiteX6" fmla="*/ 0 w 251139"/>
                <a:gd name="connsiteY6" fmla="*/ 312192 h 32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139" h="322513">
                  <a:moveTo>
                    <a:pt x="0" y="312192"/>
                  </a:moveTo>
                  <a:cubicBezTo>
                    <a:pt x="2275" y="105943"/>
                    <a:pt x="49389" y="7647"/>
                    <a:pt x="144702" y="139"/>
                  </a:cubicBezTo>
                  <a:cubicBezTo>
                    <a:pt x="210864" y="-5073"/>
                    <a:pt x="251139" y="137550"/>
                    <a:pt x="251139" y="320158"/>
                  </a:cubicBezTo>
                  <a:lnTo>
                    <a:pt x="205200" y="322513"/>
                  </a:lnTo>
                  <a:cubicBezTo>
                    <a:pt x="205200" y="181296"/>
                    <a:pt x="186218" y="135174"/>
                    <a:pt x="153548" y="112472"/>
                  </a:cubicBezTo>
                  <a:cubicBezTo>
                    <a:pt x="112949" y="84262"/>
                    <a:pt x="68210" y="141891"/>
                    <a:pt x="67473" y="317351"/>
                  </a:cubicBezTo>
                  <a:lnTo>
                    <a:pt x="0" y="312192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Block Arc 54"/>
            <p:cNvSpPr/>
            <p:nvPr/>
          </p:nvSpPr>
          <p:spPr>
            <a:xfrm>
              <a:off x="6413069" y="3011448"/>
              <a:ext cx="261917" cy="399196"/>
            </a:xfrm>
            <a:custGeom>
              <a:avLst/>
              <a:gdLst>
                <a:gd name="connsiteX0" fmla="*/ 57 w 270078"/>
                <a:gd name="connsiteY0" fmla="*/ 345257 h 711156"/>
                <a:gd name="connsiteX1" fmla="*/ 148546 w 270078"/>
                <a:gd name="connsiteY1" fmla="*/ 1784 h 711156"/>
                <a:gd name="connsiteX2" fmla="*/ 270078 w 270078"/>
                <a:gd name="connsiteY2" fmla="*/ 355579 h 711156"/>
                <a:gd name="connsiteX3" fmla="*/ 202559 w 270078"/>
                <a:gd name="connsiteY3" fmla="*/ 355578 h 711156"/>
                <a:gd name="connsiteX4" fmla="*/ 145893 w 270078"/>
                <a:gd name="connsiteY4" fmla="*/ 71265 h 711156"/>
                <a:gd name="connsiteX5" fmla="*/ 67530 w 270078"/>
                <a:gd name="connsiteY5" fmla="*/ 350416 h 711156"/>
                <a:gd name="connsiteX6" fmla="*/ 57 w 270078"/>
                <a:gd name="connsiteY6" fmla="*/ 345257 h 711156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00172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07872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47924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5200 w 270021"/>
                <a:gd name="connsiteY3" fmla="*/ 355609 h 355610"/>
                <a:gd name="connsiteX4" fmla="*/ 140061 w 270021"/>
                <a:gd name="connsiteY4" fmla="*/ 147924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51139"/>
                <a:gd name="connsiteY0" fmla="*/ 343483 h 353805"/>
                <a:gd name="connsiteX1" fmla="*/ 148489 w 251139"/>
                <a:gd name="connsiteY1" fmla="*/ 10 h 353805"/>
                <a:gd name="connsiteX2" fmla="*/ 251139 w 251139"/>
                <a:gd name="connsiteY2" fmla="*/ 351449 h 353805"/>
                <a:gd name="connsiteX3" fmla="*/ 205200 w 251139"/>
                <a:gd name="connsiteY3" fmla="*/ 353804 h 353805"/>
                <a:gd name="connsiteX4" fmla="*/ 140061 w 251139"/>
                <a:gd name="connsiteY4" fmla="*/ 146119 h 353805"/>
                <a:gd name="connsiteX5" fmla="*/ 67473 w 251139"/>
                <a:gd name="connsiteY5" fmla="*/ 348642 h 353805"/>
                <a:gd name="connsiteX6" fmla="*/ 0 w 251139"/>
                <a:gd name="connsiteY6" fmla="*/ 343483 h 353805"/>
                <a:gd name="connsiteX0" fmla="*/ 0 w 251139"/>
                <a:gd name="connsiteY0" fmla="*/ 343483 h 353804"/>
                <a:gd name="connsiteX1" fmla="*/ 148489 w 251139"/>
                <a:gd name="connsiteY1" fmla="*/ 10 h 353804"/>
                <a:gd name="connsiteX2" fmla="*/ 251139 w 251139"/>
                <a:gd name="connsiteY2" fmla="*/ 351449 h 353804"/>
                <a:gd name="connsiteX3" fmla="*/ 205200 w 251139"/>
                <a:gd name="connsiteY3" fmla="*/ 353804 h 353804"/>
                <a:gd name="connsiteX4" fmla="*/ 153548 w 251139"/>
                <a:gd name="connsiteY4" fmla="*/ 143763 h 353804"/>
                <a:gd name="connsiteX5" fmla="*/ 67473 w 251139"/>
                <a:gd name="connsiteY5" fmla="*/ 348642 h 353804"/>
                <a:gd name="connsiteX6" fmla="*/ 0 w 251139"/>
                <a:gd name="connsiteY6" fmla="*/ 343483 h 353804"/>
                <a:gd name="connsiteX0" fmla="*/ 0 w 251139"/>
                <a:gd name="connsiteY0" fmla="*/ 331908 h 342229"/>
                <a:gd name="connsiteX1" fmla="*/ 139023 w 251139"/>
                <a:gd name="connsiteY1" fmla="*/ 11 h 342229"/>
                <a:gd name="connsiteX2" fmla="*/ 251139 w 251139"/>
                <a:gd name="connsiteY2" fmla="*/ 339874 h 342229"/>
                <a:gd name="connsiteX3" fmla="*/ 205200 w 251139"/>
                <a:gd name="connsiteY3" fmla="*/ 342229 h 342229"/>
                <a:gd name="connsiteX4" fmla="*/ 153548 w 251139"/>
                <a:gd name="connsiteY4" fmla="*/ 132188 h 342229"/>
                <a:gd name="connsiteX5" fmla="*/ 67473 w 251139"/>
                <a:gd name="connsiteY5" fmla="*/ 337067 h 342229"/>
                <a:gd name="connsiteX6" fmla="*/ 0 w 251139"/>
                <a:gd name="connsiteY6" fmla="*/ 331908 h 342229"/>
                <a:gd name="connsiteX0" fmla="*/ 0 w 251139"/>
                <a:gd name="connsiteY0" fmla="*/ 332019 h 342340"/>
                <a:gd name="connsiteX1" fmla="*/ 139023 w 251139"/>
                <a:gd name="connsiteY1" fmla="*/ 122 h 342340"/>
                <a:gd name="connsiteX2" fmla="*/ 251139 w 251139"/>
                <a:gd name="connsiteY2" fmla="*/ 339985 h 342340"/>
                <a:gd name="connsiteX3" fmla="*/ 205200 w 251139"/>
                <a:gd name="connsiteY3" fmla="*/ 342340 h 342340"/>
                <a:gd name="connsiteX4" fmla="*/ 153548 w 251139"/>
                <a:gd name="connsiteY4" fmla="*/ 132299 h 342340"/>
                <a:gd name="connsiteX5" fmla="*/ 67473 w 251139"/>
                <a:gd name="connsiteY5" fmla="*/ 337178 h 342340"/>
                <a:gd name="connsiteX6" fmla="*/ 0 w 251139"/>
                <a:gd name="connsiteY6" fmla="*/ 332019 h 342340"/>
                <a:gd name="connsiteX0" fmla="*/ 0 w 251139"/>
                <a:gd name="connsiteY0" fmla="*/ 312192 h 322513"/>
                <a:gd name="connsiteX1" fmla="*/ 144702 w 251139"/>
                <a:gd name="connsiteY1" fmla="*/ 139 h 322513"/>
                <a:gd name="connsiteX2" fmla="*/ 251139 w 251139"/>
                <a:gd name="connsiteY2" fmla="*/ 320158 h 322513"/>
                <a:gd name="connsiteX3" fmla="*/ 205200 w 251139"/>
                <a:gd name="connsiteY3" fmla="*/ 322513 h 322513"/>
                <a:gd name="connsiteX4" fmla="*/ 153548 w 251139"/>
                <a:gd name="connsiteY4" fmla="*/ 112472 h 322513"/>
                <a:gd name="connsiteX5" fmla="*/ 67473 w 251139"/>
                <a:gd name="connsiteY5" fmla="*/ 317351 h 322513"/>
                <a:gd name="connsiteX6" fmla="*/ 0 w 251139"/>
                <a:gd name="connsiteY6" fmla="*/ 312192 h 322513"/>
                <a:gd name="connsiteX0" fmla="*/ 0 w 251139"/>
                <a:gd name="connsiteY0" fmla="*/ 312192 h 322513"/>
                <a:gd name="connsiteX1" fmla="*/ 144702 w 251139"/>
                <a:gd name="connsiteY1" fmla="*/ 139 h 322513"/>
                <a:gd name="connsiteX2" fmla="*/ 251139 w 251139"/>
                <a:gd name="connsiteY2" fmla="*/ 320158 h 322513"/>
                <a:gd name="connsiteX3" fmla="*/ 205200 w 251139"/>
                <a:gd name="connsiteY3" fmla="*/ 322513 h 322513"/>
                <a:gd name="connsiteX4" fmla="*/ 153548 w 251139"/>
                <a:gd name="connsiteY4" fmla="*/ 112472 h 322513"/>
                <a:gd name="connsiteX5" fmla="*/ 67473 w 251139"/>
                <a:gd name="connsiteY5" fmla="*/ 317351 h 322513"/>
                <a:gd name="connsiteX6" fmla="*/ 0 w 251139"/>
                <a:gd name="connsiteY6" fmla="*/ 312192 h 322513"/>
                <a:gd name="connsiteX0" fmla="*/ 0 w 251139"/>
                <a:gd name="connsiteY0" fmla="*/ 308888 h 319209"/>
                <a:gd name="connsiteX1" fmla="*/ 137130 w 251139"/>
                <a:gd name="connsiteY1" fmla="*/ 142 h 319209"/>
                <a:gd name="connsiteX2" fmla="*/ 251139 w 251139"/>
                <a:gd name="connsiteY2" fmla="*/ 316854 h 319209"/>
                <a:gd name="connsiteX3" fmla="*/ 205200 w 251139"/>
                <a:gd name="connsiteY3" fmla="*/ 319209 h 319209"/>
                <a:gd name="connsiteX4" fmla="*/ 153548 w 251139"/>
                <a:gd name="connsiteY4" fmla="*/ 109168 h 319209"/>
                <a:gd name="connsiteX5" fmla="*/ 67473 w 251139"/>
                <a:gd name="connsiteY5" fmla="*/ 314047 h 319209"/>
                <a:gd name="connsiteX6" fmla="*/ 0 w 251139"/>
                <a:gd name="connsiteY6" fmla="*/ 308888 h 319209"/>
                <a:gd name="connsiteX0" fmla="*/ 0 w 251139"/>
                <a:gd name="connsiteY0" fmla="*/ 326440 h 336761"/>
                <a:gd name="connsiteX1" fmla="*/ 130155 w 251139"/>
                <a:gd name="connsiteY1" fmla="*/ 126 h 336761"/>
                <a:gd name="connsiteX2" fmla="*/ 251139 w 251139"/>
                <a:gd name="connsiteY2" fmla="*/ 334406 h 336761"/>
                <a:gd name="connsiteX3" fmla="*/ 205200 w 251139"/>
                <a:gd name="connsiteY3" fmla="*/ 336761 h 336761"/>
                <a:gd name="connsiteX4" fmla="*/ 153548 w 251139"/>
                <a:gd name="connsiteY4" fmla="*/ 126720 h 336761"/>
                <a:gd name="connsiteX5" fmla="*/ 67473 w 251139"/>
                <a:gd name="connsiteY5" fmla="*/ 331599 h 336761"/>
                <a:gd name="connsiteX6" fmla="*/ 0 w 251139"/>
                <a:gd name="connsiteY6" fmla="*/ 326440 h 3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139" h="336761">
                  <a:moveTo>
                    <a:pt x="0" y="326440"/>
                  </a:moveTo>
                  <a:cubicBezTo>
                    <a:pt x="2275" y="120191"/>
                    <a:pt x="34842" y="7634"/>
                    <a:pt x="130155" y="126"/>
                  </a:cubicBezTo>
                  <a:cubicBezTo>
                    <a:pt x="196317" y="-5086"/>
                    <a:pt x="251139" y="151798"/>
                    <a:pt x="251139" y="334406"/>
                  </a:cubicBezTo>
                  <a:lnTo>
                    <a:pt x="205200" y="336761"/>
                  </a:lnTo>
                  <a:cubicBezTo>
                    <a:pt x="205200" y="195544"/>
                    <a:pt x="186218" y="149422"/>
                    <a:pt x="153548" y="126720"/>
                  </a:cubicBezTo>
                  <a:cubicBezTo>
                    <a:pt x="112949" y="98510"/>
                    <a:pt x="68210" y="156139"/>
                    <a:pt x="67473" y="331599"/>
                  </a:cubicBezTo>
                  <a:lnTo>
                    <a:pt x="0" y="32644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Block Arc 54"/>
            <p:cNvSpPr/>
            <p:nvPr/>
          </p:nvSpPr>
          <p:spPr>
            <a:xfrm>
              <a:off x="6416932" y="3780563"/>
              <a:ext cx="261917" cy="399196"/>
            </a:xfrm>
            <a:custGeom>
              <a:avLst/>
              <a:gdLst>
                <a:gd name="connsiteX0" fmla="*/ 57 w 270078"/>
                <a:gd name="connsiteY0" fmla="*/ 345257 h 711156"/>
                <a:gd name="connsiteX1" fmla="*/ 148546 w 270078"/>
                <a:gd name="connsiteY1" fmla="*/ 1784 h 711156"/>
                <a:gd name="connsiteX2" fmla="*/ 270078 w 270078"/>
                <a:gd name="connsiteY2" fmla="*/ 355579 h 711156"/>
                <a:gd name="connsiteX3" fmla="*/ 202559 w 270078"/>
                <a:gd name="connsiteY3" fmla="*/ 355578 h 711156"/>
                <a:gd name="connsiteX4" fmla="*/ 145893 w 270078"/>
                <a:gd name="connsiteY4" fmla="*/ 71265 h 711156"/>
                <a:gd name="connsiteX5" fmla="*/ 67530 w 270078"/>
                <a:gd name="connsiteY5" fmla="*/ 350416 h 711156"/>
                <a:gd name="connsiteX6" fmla="*/ 57 w 270078"/>
                <a:gd name="connsiteY6" fmla="*/ 345257 h 711156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00172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07872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47924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5200 w 270021"/>
                <a:gd name="connsiteY3" fmla="*/ 355609 h 355610"/>
                <a:gd name="connsiteX4" fmla="*/ 140061 w 270021"/>
                <a:gd name="connsiteY4" fmla="*/ 147924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51139"/>
                <a:gd name="connsiteY0" fmla="*/ 343483 h 353805"/>
                <a:gd name="connsiteX1" fmla="*/ 148489 w 251139"/>
                <a:gd name="connsiteY1" fmla="*/ 10 h 353805"/>
                <a:gd name="connsiteX2" fmla="*/ 251139 w 251139"/>
                <a:gd name="connsiteY2" fmla="*/ 351449 h 353805"/>
                <a:gd name="connsiteX3" fmla="*/ 205200 w 251139"/>
                <a:gd name="connsiteY3" fmla="*/ 353804 h 353805"/>
                <a:gd name="connsiteX4" fmla="*/ 140061 w 251139"/>
                <a:gd name="connsiteY4" fmla="*/ 146119 h 353805"/>
                <a:gd name="connsiteX5" fmla="*/ 67473 w 251139"/>
                <a:gd name="connsiteY5" fmla="*/ 348642 h 353805"/>
                <a:gd name="connsiteX6" fmla="*/ 0 w 251139"/>
                <a:gd name="connsiteY6" fmla="*/ 343483 h 353805"/>
                <a:gd name="connsiteX0" fmla="*/ 0 w 251139"/>
                <a:gd name="connsiteY0" fmla="*/ 343483 h 353804"/>
                <a:gd name="connsiteX1" fmla="*/ 148489 w 251139"/>
                <a:gd name="connsiteY1" fmla="*/ 10 h 353804"/>
                <a:gd name="connsiteX2" fmla="*/ 251139 w 251139"/>
                <a:gd name="connsiteY2" fmla="*/ 351449 h 353804"/>
                <a:gd name="connsiteX3" fmla="*/ 205200 w 251139"/>
                <a:gd name="connsiteY3" fmla="*/ 353804 h 353804"/>
                <a:gd name="connsiteX4" fmla="*/ 153548 w 251139"/>
                <a:gd name="connsiteY4" fmla="*/ 143763 h 353804"/>
                <a:gd name="connsiteX5" fmla="*/ 67473 w 251139"/>
                <a:gd name="connsiteY5" fmla="*/ 348642 h 353804"/>
                <a:gd name="connsiteX6" fmla="*/ 0 w 251139"/>
                <a:gd name="connsiteY6" fmla="*/ 343483 h 353804"/>
                <a:gd name="connsiteX0" fmla="*/ 0 w 251139"/>
                <a:gd name="connsiteY0" fmla="*/ 331908 h 342229"/>
                <a:gd name="connsiteX1" fmla="*/ 139023 w 251139"/>
                <a:gd name="connsiteY1" fmla="*/ 11 h 342229"/>
                <a:gd name="connsiteX2" fmla="*/ 251139 w 251139"/>
                <a:gd name="connsiteY2" fmla="*/ 339874 h 342229"/>
                <a:gd name="connsiteX3" fmla="*/ 205200 w 251139"/>
                <a:gd name="connsiteY3" fmla="*/ 342229 h 342229"/>
                <a:gd name="connsiteX4" fmla="*/ 153548 w 251139"/>
                <a:gd name="connsiteY4" fmla="*/ 132188 h 342229"/>
                <a:gd name="connsiteX5" fmla="*/ 67473 w 251139"/>
                <a:gd name="connsiteY5" fmla="*/ 337067 h 342229"/>
                <a:gd name="connsiteX6" fmla="*/ 0 w 251139"/>
                <a:gd name="connsiteY6" fmla="*/ 331908 h 342229"/>
                <a:gd name="connsiteX0" fmla="*/ 0 w 251139"/>
                <a:gd name="connsiteY0" fmla="*/ 332019 h 342340"/>
                <a:gd name="connsiteX1" fmla="*/ 139023 w 251139"/>
                <a:gd name="connsiteY1" fmla="*/ 122 h 342340"/>
                <a:gd name="connsiteX2" fmla="*/ 251139 w 251139"/>
                <a:gd name="connsiteY2" fmla="*/ 339985 h 342340"/>
                <a:gd name="connsiteX3" fmla="*/ 205200 w 251139"/>
                <a:gd name="connsiteY3" fmla="*/ 342340 h 342340"/>
                <a:gd name="connsiteX4" fmla="*/ 153548 w 251139"/>
                <a:gd name="connsiteY4" fmla="*/ 132299 h 342340"/>
                <a:gd name="connsiteX5" fmla="*/ 67473 w 251139"/>
                <a:gd name="connsiteY5" fmla="*/ 337178 h 342340"/>
                <a:gd name="connsiteX6" fmla="*/ 0 w 251139"/>
                <a:gd name="connsiteY6" fmla="*/ 332019 h 342340"/>
                <a:gd name="connsiteX0" fmla="*/ 0 w 251139"/>
                <a:gd name="connsiteY0" fmla="*/ 312192 h 322513"/>
                <a:gd name="connsiteX1" fmla="*/ 144702 w 251139"/>
                <a:gd name="connsiteY1" fmla="*/ 139 h 322513"/>
                <a:gd name="connsiteX2" fmla="*/ 251139 w 251139"/>
                <a:gd name="connsiteY2" fmla="*/ 320158 h 322513"/>
                <a:gd name="connsiteX3" fmla="*/ 205200 w 251139"/>
                <a:gd name="connsiteY3" fmla="*/ 322513 h 322513"/>
                <a:gd name="connsiteX4" fmla="*/ 153548 w 251139"/>
                <a:gd name="connsiteY4" fmla="*/ 112472 h 322513"/>
                <a:gd name="connsiteX5" fmla="*/ 67473 w 251139"/>
                <a:gd name="connsiteY5" fmla="*/ 317351 h 322513"/>
                <a:gd name="connsiteX6" fmla="*/ 0 w 251139"/>
                <a:gd name="connsiteY6" fmla="*/ 312192 h 322513"/>
                <a:gd name="connsiteX0" fmla="*/ 0 w 251139"/>
                <a:gd name="connsiteY0" fmla="*/ 312192 h 322513"/>
                <a:gd name="connsiteX1" fmla="*/ 144702 w 251139"/>
                <a:gd name="connsiteY1" fmla="*/ 139 h 322513"/>
                <a:gd name="connsiteX2" fmla="*/ 251139 w 251139"/>
                <a:gd name="connsiteY2" fmla="*/ 320158 h 322513"/>
                <a:gd name="connsiteX3" fmla="*/ 205200 w 251139"/>
                <a:gd name="connsiteY3" fmla="*/ 322513 h 322513"/>
                <a:gd name="connsiteX4" fmla="*/ 153548 w 251139"/>
                <a:gd name="connsiteY4" fmla="*/ 112472 h 322513"/>
                <a:gd name="connsiteX5" fmla="*/ 67473 w 251139"/>
                <a:gd name="connsiteY5" fmla="*/ 317351 h 322513"/>
                <a:gd name="connsiteX6" fmla="*/ 0 w 251139"/>
                <a:gd name="connsiteY6" fmla="*/ 312192 h 322513"/>
                <a:gd name="connsiteX0" fmla="*/ 0 w 251139"/>
                <a:gd name="connsiteY0" fmla="*/ 308888 h 319209"/>
                <a:gd name="connsiteX1" fmla="*/ 137130 w 251139"/>
                <a:gd name="connsiteY1" fmla="*/ 142 h 319209"/>
                <a:gd name="connsiteX2" fmla="*/ 251139 w 251139"/>
                <a:gd name="connsiteY2" fmla="*/ 316854 h 319209"/>
                <a:gd name="connsiteX3" fmla="*/ 205200 w 251139"/>
                <a:gd name="connsiteY3" fmla="*/ 319209 h 319209"/>
                <a:gd name="connsiteX4" fmla="*/ 153548 w 251139"/>
                <a:gd name="connsiteY4" fmla="*/ 109168 h 319209"/>
                <a:gd name="connsiteX5" fmla="*/ 67473 w 251139"/>
                <a:gd name="connsiteY5" fmla="*/ 314047 h 319209"/>
                <a:gd name="connsiteX6" fmla="*/ 0 w 251139"/>
                <a:gd name="connsiteY6" fmla="*/ 308888 h 319209"/>
                <a:gd name="connsiteX0" fmla="*/ 0 w 251139"/>
                <a:gd name="connsiteY0" fmla="*/ 326440 h 336761"/>
                <a:gd name="connsiteX1" fmla="*/ 130155 w 251139"/>
                <a:gd name="connsiteY1" fmla="*/ 126 h 336761"/>
                <a:gd name="connsiteX2" fmla="*/ 251139 w 251139"/>
                <a:gd name="connsiteY2" fmla="*/ 334406 h 336761"/>
                <a:gd name="connsiteX3" fmla="*/ 205200 w 251139"/>
                <a:gd name="connsiteY3" fmla="*/ 336761 h 336761"/>
                <a:gd name="connsiteX4" fmla="*/ 153548 w 251139"/>
                <a:gd name="connsiteY4" fmla="*/ 126720 h 336761"/>
                <a:gd name="connsiteX5" fmla="*/ 67473 w 251139"/>
                <a:gd name="connsiteY5" fmla="*/ 331599 h 336761"/>
                <a:gd name="connsiteX6" fmla="*/ 0 w 251139"/>
                <a:gd name="connsiteY6" fmla="*/ 326440 h 3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139" h="336761">
                  <a:moveTo>
                    <a:pt x="0" y="326440"/>
                  </a:moveTo>
                  <a:cubicBezTo>
                    <a:pt x="2275" y="120191"/>
                    <a:pt x="34842" y="7634"/>
                    <a:pt x="130155" y="126"/>
                  </a:cubicBezTo>
                  <a:cubicBezTo>
                    <a:pt x="196317" y="-5086"/>
                    <a:pt x="251139" y="151798"/>
                    <a:pt x="251139" y="334406"/>
                  </a:cubicBezTo>
                  <a:lnTo>
                    <a:pt x="205200" y="336761"/>
                  </a:lnTo>
                  <a:cubicBezTo>
                    <a:pt x="205200" y="195544"/>
                    <a:pt x="186218" y="149422"/>
                    <a:pt x="153548" y="126720"/>
                  </a:cubicBezTo>
                  <a:cubicBezTo>
                    <a:pt x="112949" y="98510"/>
                    <a:pt x="68210" y="156139"/>
                    <a:pt x="67473" y="331599"/>
                  </a:cubicBezTo>
                  <a:lnTo>
                    <a:pt x="0" y="32644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Block Arc 54"/>
            <p:cNvSpPr/>
            <p:nvPr/>
          </p:nvSpPr>
          <p:spPr>
            <a:xfrm flipV="1">
              <a:off x="6415467" y="4209457"/>
              <a:ext cx="261917" cy="399196"/>
            </a:xfrm>
            <a:custGeom>
              <a:avLst/>
              <a:gdLst>
                <a:gd name="connsiteX0" fmla="*/ 57 w 270078"/>
                <a:gd name="connsiteY0" fmla="*/ 345257 h 711156"/>
                <a:gd name="connsiteX1" fmla="*/ 148546 w 270078"/>
                <a:gd name="connsiteY1" fmla="*/ 1784 h 711156"/>
                <a:gd name="connsiteX2" fmla="*/ 270078 w 270078"/>
                <a:gd name="connsiteY2" fmla="*/ 355579 h 711156"/>
                <a:gd name="connsiteX3" fmla="*/ 202559 w 270078"/>
                <a:gd name="connsiteY3" fmla="*/ 355578 h 711156"/>
                <a:gd name="connsiteX4" fmla="*/ 145893 w 270078"/>
                <a:gd name="connsiteY4" fmla="*/ 71265 h 711156"/>
                <a:gd name="connsiteX5" fmla="*/ 67530 w 270078"/>
                <a:gd name="connsiteY5" fmla="*/ 350416 h 711156"/>
                <a:gd name="connsiteX6" fmla="*/ 57 w 270078"/>
                <a:gd name="connsiteY6" fmla="*/ 345257 h 711156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00172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07872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2502 w 270021"/>
                <a:gd name="connsiteY3" fmla="*/ 355609 h 355610"/>
                <a:gd name="connsiteX4" fmla="*/ 140061 w 270021"/>
                <a:gd name="connsiteY4" fmla="*/ 147924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70021"/>
                <a:gd name="connsiteY0" fmla="*/ 345288 h 355610"/>
                <a:gd name="connsiteX1" fmla="*/ 148489 w 270021"/>
                <a:gd name="connsiteY1" fmla="*/ 1815 h 355610"/>
                <a:gd name="connsiteX2" fmla="*/ 270021 w 270021"/>
                <a:gd name="connsiteY2" fmla="*/ 355610 h 355610"/>
                <a:gd name="connsiteX3" fmla="*/ 205200 w 270021"/>
                <a:gd name="connsiteY3" fmla="*/ 355609 h 355610"/>
                <a:gd name="connsiteX4" fmla="*/ 140061 w 270021"/>
                <a:gd name="connsiteY4" fmla="*/ 147924 h 355610"/>
                <a:gd name="connsiteX5" fmla="*/ 67473 w 270021"/>
                <a:gd name="connsiteY5" fmla="*/ 350447 h 355610"/>
                <a:gd name="connsiteX6" fmla="*/ 0 w 270021"/>
                <a:gd name="connsiteY6" fmla="*/ 345288 h 355610"/>
                <a:gd name="connsiteX0" fmla="*/ 0 w 251139"/>
                <a:gd name="connsiteY0" fmla="*/ 343483 h 353805"/>
                <a:gd name="connsiteX1" fmla="*/ 148489 w 251139"/>
                <a:gd name="connsiteY1" fmla="*/ 10 h 353805"/>
                <a:gd name="connsiteX2" fmla="*/ 251139 w 251139"/>
                <a:gd name="connsiteY2" fmla="*/ 351449 h 353805"/>
                <a:gd name="connsiteX3" fmla="*/ 205200 w 251139"/>
                <a:gd name="connsiteY3" fmla="*/ 353804 h 353805"/>
                <a:gd name="connsiteX4" fmla="*/ 140061 w 251139"/>
                <a:gd name="connsiteY4" fmla="*/ 146119 h 353805"/>
                <a:gd name="connsiteX5" fmla="*/ 67473 w 251139"/>
                <a:gd name="connsiteY5" fmla="*/ 348642 h 353805"/>
                <a:gd name="connsiteX6" fmla="*/ 0 w 251139"/>
                <a:gd name="connsiteY6" fmla="*/ 343483 h 353805"/>
                <a:gd name="connsiteX0" fmla="*/ 0 w 251139"/>
                <a:gd name="connsiteY0" fmla="*/ 343483 h 353804"/>
                <a:gd name="connsiteX1" fmla="*/ 148489 w 251139"/>
                <a:gd name="connsiteY1" fmla="*/ 10 h 353804"/>
                <a:gd name="connsiteX2" fmla="*/ 251139 w 251139"/>
                <a:gd name="connsiteY2" fmla="*/ 351449 h 353804"/>
                <a:gd name="connsiteX3" fmla="*/ 205200 w 251139"/>
                <a:gd name="connsiteY3" fmla="*/ 353804 h 353804"/>
                <a:gd name="connsiteX4" fmla="*/ 153548 w 251139"/>
                <a:gd name="connsiteY4" fmla="*/ 143763 h 353804"/>
                <a:gd name="connsiteX5" fmla="*/ 67473 w 251139"/>
                <a:gd name="connsiteY5" fmla="*/ 348642 h 353804"/>
                <a:gd name="connsiteX6" fmla="*/ 0 w 251139"/>
                <a:gd name="connsiteY6" fmla="*/ 343483 h 353804"/>
                <a:gd name="connsiteX0" fmla="*/ 0 w 251139"/>
                <a:gd name="connsiteY0" fmla="*/ 331908 h 342229"/>
                <a:gd name="connsiteX1" fmla="*/ 139023 w 251139"/>
                <a:gd name="connsiteY1" fmla="*/ 11 h 342229"/>
                <a:gd name="connsiteX2" fmla="*/ 251139 w 251139"/>
                <a:gd name="connsiteY2" fmla="*/ 339874 h 342229"/>
                <a:gd name="connsiteX3" fmla="*/ 205200 w 251139"/>
                <a:gd name="connsiteY3" fmla="*/ 342229 h 342229"/>
                <a:gd name="connsiteX4" fmla="*/ 153548 w 251139"/>
                <a:gd name="connsiteY4" fmla="*/ 132188 h 342229"/>
                <a:gd name="connsiteX5" fmla="*/ 67473 w 251139"/>
                <a:gd name="connsiteY5" fmla="*/ 337067 h 342229"/>
                <a:gd name="connsiteX6" fmla="*/ 0 w 251139"/>
                <a:gd name="connsiteY6" fmla="*/ 331908 h 342229"/>
                <a:gd name="connsiteX0" fmla="*/ 0 w 251139"/>
                <a:gd name="connsiteY0" fmla="*/ 332019 h 342340"/>
                <a:gd name="connsiteX1" fmla="*/ 139023 w 251139"/>
                <a:gd name="connsiteY1" fmla="*/ 122 h 342340"/>
                <a:gd name="connsiteX2" fmla="*/ 251139 w 251139"/>
                <a:gd name="connsiteY2" fmla="*/ 339985 h 342340"/>
                <a:gd name="connsiteX3" fmla="*/ 205200 w 251139"/>
                <a:gd name="connsiteY3" fmla="*/ 342340 h 342340"/>
                <a:gd name="connsiteX4" fmla="*/ 153548 w 251139"/>
                <a:gd name="connsiteY4" fmla="*/ 132299 h 342340"/>
                <a:gd name="connsiteX5" fmla="*/ 67473 w 251139"/>
                <a:gd name="connsiteY5" fmla="*/ 337178 h 342340"/>
                <a:gd name="connsiteX6" fmla="*/ 0 w 251139"/>
                <a:gd name="connsiteY6" fmla="*/ 332019 h 342340"/>
                <a:gd name="connsiteX0" fmla="*/ 0 w 251139"/>
                <a:gd name="connsiteY0" fmla="*/ 312192 h 322513"/>
                <a:gd name="connsiteX1" fmla="*/ 144702 w 251139"/>
                <a:gd name="connsiteY1" fmla="*/ 139 h 322513"/>
                <a:gd name="connsiteX2" fmla="*/ 251139 w 251139"/>
                <a:gd name="connsiteY2" fmla="*/ 320158 h 322513"/>
                <a:gd name="connsiteX3" fmla="*/ 205200 w 251139"/>
                <a:gd name="connsiteY3" fmla="*/ 322513 h 322513"/>
                <a:gd name="connsiteX4" fmla="*/ 153548 w 251139"/>
                <a:gd name="connsiteY4" fmla="*/ 112472 h 322513"/>
                <a:gd name="connsiteX5" fmla="*/ 67473 w 251139"/>
                <a:gd name="connsiteY5" fmla="*/ 317351 h 322513"/>
                <a:gd name="connsiteX6" fmla="*/ 0 w 251139"/>
                <a:gd name="connsiteY6" fmla="*/ 312192 h 322513"/>
                <a:gd name="connsiteX0" fmla="*/ 0 w 251139"/>
                <a:gd name="connsiteY0" fmla="*/ 312192 h 322513"/>
                <a:gd name="connsiteX1" fmla="*/ 144702 w 251139"/>
                <a:gd name="connsiteY1" fmla="*/ 139 h 322513"/>
                <a:gd name="connsiteX2" fmla="*/ 251139 w 251139"/>
                <a:gd name="connsiteY2" fmla="*/ 320158 h 322513"/>
                <a:gd name="connsiteX3" fmla="*/ 205200 w 251139"/>
                <a:gd name="connsiteY3" fmla="*/ 322513 h 322513"/>
                <a:gd name="connsiteX4" fmla="*/ 153548 w 251139"/>
                <a:gd name="connsiteY4" fmla="*/ 112472 h 322513"/>
                <a:gd name="connsiteX5" fmla="*/ 67473 w 251139"/>
                <a:gd name="connsiteY5" fmla="*/ 317351 h 322513"/>
                <a:gd name="connsiteX6" fmla="*/ 0 w 251139"/>
                <a:gd name="connsiteY6" fmla="*/ 312192 h 322513"/>
                <a:gd name="connsiteX0" fmla="*/ 0 w 251139"/>
                <a:gd name="connsiteY0" fmla="*/ 308888 h 319209"/>
                <a:gd name="connsiteX1" fmla="*/ 137130 w 251139"/>
                <a:gd name="connsiteY1" fmla="*/ 142 h 319209"/>
                <a:gd name="connsiteX2" fmla="*/ 251139 w 251139"/>
                <a:gd name="connsiteY2" fmla="*/ 316854 h 319209"/>
                <a:gd name="connsiteX3" fmla="*/ 205200 w 251139"/>
                <a:gd name="connsiteY3" fmla="*/ 319209 h 319209"/>
                <a:gd name="connsiteX4" fmla="*/ 153548 w 251139"/>
                <a:gd name="connsiteY4" fmla="*/ 109168 h 319209"/>
                <a:gd name="connsiteX5" fmla="*/ 67473 w 251139"/>
                <a:gd name="connsiteY5" fmla="*/ 314047 h 319209"/>
                <a:gd name="connsiteX6" fmla="*/ 0 w 251139"/>
                <a:gd name="connsiteY6" fmla="*/ 308888 h 319209"/>
                <a:gd name="connsiteX0" fmla="*/ 0 w 251139"/>
                <a:gd name="connsiteY0" fmla="*/ 326440 h 336761"/>
                <a:gd name="connsiteX1" fmla="*/ 130155 w 251139"/>
                <a:gd name="connsiteY1" fmla="*/ 126 h 336761"/>
                <a:gd name="connsiteX2" fmla="*/ 251139 w 251139"/>
                <a:gd name="connsiteY2" fmla="*/ 334406 h 336761"/>
                <a:gd name="connsiteX3" fmla="*/ 205200 w 251139"/>
                <a:gd name="connsiteY3" fmla="*/ 336761 h 336761"/>
                <a:gd name="connsiteX4" fmla="*/ 153548 w 251139"/>
                <a:gd name="connsiteY4" fmla="*/ 126720 h 336761"/>
                <a:gd name="connsiteX5" fmla="*/ 67473 w 251139"/>
                <a:gd name="connsiteY5" fmla="*/ 331599 h 336761"/>
                <a:gd name="connsiteX6" fmla="*/ 0 w 251139"/>
                <a:gd name="connsiteY6" fmla="*/ 326440 h 3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139" h="336761">
                  <a:moveTo>
                    <a:pt x="0" y="326440"/>
                  </a:moveTo>
                  <a:cubicBezTo>
                    <a:pt x="2275" y="120191"/>
                    <a:pt x="34842" y="7634"/>
                    <a:pt x="130155" y="126"/>
                  </a:cubicBezTo>
                  <a:cubicBezTo>
                    <a:pt x="196317" y="-5086"/>
                    <a:pt x="251139" y="151798"/>
                    <a:pt x="251139" y="334406"/>
                  </a:cubicBezTo>
                  <a:lnTo>
                    <a:pt x="205200" y="336761"/>
                  </a:lnTo>
                  <a:cubicBezTo>
                    <a:pt x="205200" y="195544"/>
                    <a:pt x="186218" y="149422"/>
                    <a:pt x="153548" y="126720"/>
                  </a:cubicBezTo>
                  <a:cubicBezTo>
                    <a:pt x="112949" y="98510"/>
                    <a:pt x="68210" y="156139"/>
                    <a:pt x="67473" y="331599"/>
                  </a:cubicBezTo>
                  <a:lnTo>
                    <a:pt x="0" y="32644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4-Point Star 35"/>
            <p:cNvSpPr/>
            <p:nvPr/>
          </p:nvSpPr>
          <p:spPr>
            <a:xfrm>
              <a:off x="8077200" y="3259116"/>
              <a:ext cx="139700" cy="153307"/>
            </a:xfrm>
            <a:prstGeom prst="star4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4-Point Star 36"/>
            <p:cNvSpPr/>
            <p:nvPr/>
          </p:nvSpPr>
          <p:spPr>
            <a:xfrm>
              <a:off x="7861769" y="2832156"/>
              <a:ext cx="139700" cy="153307"/>
            </a:xfrm>
            <a:prstGeom prst="star4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6551693" y="2952244"/>
              <a:ext cx="1263667" cy="87835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8" name="Straight Arrow Connector 37"/>
            <p:cNvCxnSpPr>
              <a:cxnSpLocks/>
              <a:stCxn id="8" idx="1"/>
            </p:cNvCxnSpPr>
            <p:nvPr/>
          </p:nvCxnSpPr>
          <p:spPr>
            <a:xfrm flipH="1">
              <a:off x="2209189" y="5088674"/>
              <a:ext cx="606453" cy="1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7486276" y="1295400"/>
            <a:ext cx="1627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Off-axis Background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0287" y="301193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kern="0" dirty="0">
                <a:solidFill>
                  <a:prstClr val="black"/>
                </a:solidFill>
              </a:rPr>
              <a:t>Collimator</a:t>
            </a:r>
          </a:p>
        </p:txBody>
      </p:sp>
      <p:cxnSp>
        <p:nvCxnSpPr>
          <p:cNvPr id="41" name="Straight Arrow Connector 40"/>
          <p:cNvCxnSpPr>
            <a:endCxn id="10" idx="2"/>
          </p:cNvCxnSpPr>
          <p:nvPr/>
        </p:nvCxnSpPr>
        <p:spPr>
          <a:xfrm flipH="1" flipV="1">
            <a:off x="1775187" y="2732339"/>
            <a:ext cx="204704" cy="34918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804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47"/>
    </mc:Choice>
    <mc:Fallback xmlns="">
      <p:transition spd="slow" advTm="3294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40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       Mirror-Shell Production Process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73" y="4937034"/>
            <a:ext cx="1097280" cy="1463766"/>
          </a:xfrm>
          <a:prstGeom prst="rect">
            <a:avLst/>
          </a:prstGeom>
        </p:spPr>
      </p:pic>
      <p:grpSp>
        <p:nvGrpSpPr>
          <p:cNvPr id="139" name="Group 138"/>
          <p:cNvGrpSpPr/>
          <p:nvPr/>
        </p:nvGrpSpPr>
        <p:grpSpPr>
          <a:xfrm>
            <a:off x="2735852" y="4854623"/>
            <a:ext cx="1662968" cy="1622377"/>
            <a:chOff x="2735852" y="4546177"/>
            <a:chExt cx="1662968" cy="162237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735852" y="5043047"/>
              <a:ext cx="1662968" cy="112550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735852" y="5240697"/>
              <a:ext cx="1662968" cy="927857"/>
            </a:xfrm>
            <a:prstGeom prst="rect">
              <a:avLst/>
            </a:prstGeom>
            <a:solidFill>
              <a:srgbClr val="00800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071864" y="5355993"/>
              <a:ext cx="140929" cy="680794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3000799" y="4834417"/>
              <a:ext cx="0" cy="5133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133873" y="4828926"/>
              <a:ext cx="0" cy="5270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35162" y="4546177"/>
              <a:ext cx="442519" cy="34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0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-"/>
                <a:defRPr>
                  <a:solidFill>
                    <a:srgbClr val="043968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&gt;"/>
                <a:defRPr>
                  <a:solidFill>
                    <a:srgbClr val="043968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(+)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799270" y="4546177"/>
              <a:ext cx="442519" cy="34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0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-"/>
                <a:defRPr>
                  <a:solidFill>
                    <a:srgbClr val="043968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&gt;"/>
                <a:defRPr>
                  <a:solidFill>
                    <a:srgbClr val="043968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(+)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938790" y="5355993"/>
              <a:ext cx="138111" cy="68079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3300099" y="5930037"/>
              <a:ext cx="548640" cy="71374"/>
            </a:xfrm>
            <a:prstGeom prst="ellipse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 rot="10800000" flipH="1" flipV="1">
              <a:off x="3203738" y="5386190"/>
              <a:ext cx="730014" cy="576479"/>
            </a:xfrm>
            <a:custGeom>
              <a:avLst/>
              <a:gdLst>
                <a:gd name="G0" fmla="+- 2530 0 0"/>
                <a:gd name="G1" fmla="+- 21600 0 2530"/>
                <a:gd name="G2" fmla="*/ 2530 1 2"/>
                <a:gd name="G3" fmla="+- 21600 0 G2"/>
                <a:gd name="G4" fmla="+/ 2530 21600 2"/>
                <a:gd name="G5" fmla="+/ G1 0 2"/>
                <a:gd name="G6" fmla="*/ 21600 21600 2530"/>
                <a:gd name="G7" fmla="*/ G6 1 2"/>
                <a:gd name="G8" fmla="+- 21600 0 G7"/>
                <a:gd name="G9" fmla="*/ 21600 1 2"/>
                <a:gd name="G10" fmla="+- 2530 0 G9"/>
                <a:gd name="G11" fmla="?: G10 G8 0"/>
                <a:gd name="G12" fmla="?: G10 G7 21600"/>
                <a:gd name="T0" fmla="*/ 20335 w 21600"/>
                <a:gd name="T1" fmla="*/ 10800 h 21600"/>
                <a:gd name="T2" fmla="*/ 10800 w 21600"/>
                <a:gd name="T3" fmla="*/ 21600 h 21600"/>
                <a:gd name="T4" fmla="*/ 1265 w 21600"/>
                <a:gd name="T5" fmla="*/ 10800 h 21600"/>
                <a:gd name="T6" fmla="*/ 10800 w 21600"/>
                <a:gd name="T7" fmla="*/ 0 h 21600"/>
                <a:gd name="T8" fmla="*/ 3065 w 21600"/>
                <a:gd name="T9" fmla="*/ 3065 h 21600"/>
                <a:gd name="T10" fmla="*/ 18535 w 21600"/>
                <a:gd name="T11" fmla="*/ 185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30" y="21600"/>
                  </a:lnTo>
                  <a:lnTo>
                    <a:pt x="190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3221484" y="5355992"/>
              <a:ext cx="707466" cy="104315"/>
            </a:xfrm>
            <a:prstGeom prst="ellipse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215435" y="5408150"/>
              <a:ext cx="78921" cy="5600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3852408" y="5409739"/>
              <a:ext cx="74056" cy="5645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3405267" y="4546177"/>
              <a:ext cx="387556" cy="34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0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-"/>
                <a:defRPr>
                  <a:solidFill>
                    <a:srgbClr val="043968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&gt;"/>
                <a:defRPr>
                  <a:solidFill>
                    <a:srgbClr val="043968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(-)</a:t>
              </a: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3564517" y="4835789"/>
              <a:ext cx="22549" cy="56275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549403" y="5212575"/>
            <a:ext cx="1782754" cy="1264425"/>
            <a:chOff x="336" y="1953"/>
            <a:chExt cx="1180" cy="931"/>
          </a:xfrm>
        </p:grpSpPr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36" y="2064"/>
              <a:ext cx="1180" cy="8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336" y="2208"/>
              <a:ext cx="1180" cy="67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672" y="2304"/>
              <a:ext cx="520" cy="480"/>
              <a:chOff x="3220" y="1391"/>
              <a:chExt cx="520" cy="480"/>
            </a:xfrm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86" y="1818"/>
                <a:ext cx="386" cy="51"/>
              </a:xfrm>
              <a:prstGeom prst="ellipse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28" name="AutoShape 26"/>
              <p:cNvSpPr>
                <a:spLocks noChangeArrowheads="1"/>
              </p:cNvSpPr>
              <p:nvPr/>
            </p:nvSpPr>
            <p:spPr bwMode="auto">
              <a:xfrm rot="-10800000" flipH="1" flipV="1">
                <a:off x="3220" y="1429"/>
                <a:ext cx="520" cy="418"/>
              </a:xfrm>
              <a:custGeom>
                <a:avLst/>
                <a:gdLst>
                  <a:gd name="G0" fmla="+- 2530 0 0"/>
                  <a:gd name="G1" fmla="+- 21600 0 2530"/>
                  <a:gd name="G2" fmla="*/ 2530 1 2"/>
                  <a:gd name="G3" fmla="+- 21600 0 G2"/>
                  <a:gd name="G4" fmla="+/ 2530 21600 2"/>
                  <a:gd name="G5" fmla="+/ G1 0 2"/>
                  <a:gd name="G6" fmla="*/ 21600 21600 2530"/>
                  <a:gd name="G7" fmla="*/ G6 1 2"/>
                  <a:gd name="G8" fmla="+- 21600 0 G7"/>
                  <a:gd name="G9" fmla="*/ 21600 1 2"/>
                  <a:gd name="G10" fmla="+- 2530 0 G9"/>
                  <a:gd name="G11" fmla="?: G10 G8 0"/>
                  <a:gd name="G12" fmla="?: G10 G7 21600"/>
                  <a:gd name="T0" fmla="*/ 20335 w 21600"/>
                  <a:gd name="T1" fmla="*/ 10800 h 21600"/>
                  <a:gd name="T2" fmla="*/ 10800 w 21600"/>
                  <a:gd name="T3" fmla="*/ 21600 h 21600"/>
                  <a:gd name="T4" fmla="*/ 1265 w 21600"/>
                  <a:gd name="T5" fmla="*/ 10800 h 21600"/>
                  <a:gd name="T6" fmla="*/ 10800 w 21600"/>
                  <a:gd name="T7" fmla="*/ 0 h 21600"/>
                  <a:gd name="T8" fmla="*/ 3065 w 21600"/>
                  <a:gd name="T9" fmla="*/ 3065 h 21600"/>
                  <a:gd name="T10" fmla="*/ 18535 w 21600"/>
                  <a:gd name="T11" fmla="*/ 185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530" y="21600"/>
                    </a:lnTo>
                    <a:lnTo>
                      <a:pt x="190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3226" y="1391"/>
                <a:ext cx="504" cy="76"/>
              </a:xfrm>
              <a:prstGeom prst="ellipse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684" y="2349"/>
              <a:ext cx="54" cy="4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H="1">
              <a:off x="1126" y="2347"/>
              <a:ext cx="70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912" y="1953"/>
              <a:ext cx="16" cy="3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</p:grpSp>
      <p:grpSp>
        <p:nvGrpSpPr>
          <p:cNvPr id="30" name="Group 96"/>
          <p:cNvGrpSpPr>
            <a:grpSpLocks/>
          </p:cNvGrpSpPr>
          <p:nvPr/>
        </p:nvGrpSpPr>
        <p:grpSpPr bwMode="auto">
          <a:xfrm>
            <a:off x="5872206" y="2438400"/>
            <a:ext cx="1143000" cy="723900"/>
            <a:chOff x="4608" y="641"/>
            <a:chExt cx="853" cy="535"/>
          </a:xfrm>
        </p:grpSpPr>
        <p:grpSp>
          <p:nvGrpSpPr>
            <p:cNvPr id="31" name="Group 97"/>
            <p:cNvGrpSpPr>
              <a:grpSpLocks/>
            </p:cNvGrpSpPr>
            <p:nvPr/>
          </p:nvGrpSpPr>
          <p:grpSpPr bwMode="auto">
            <a:xfrm>
              <a:off x="4665" y="659"/>
              <a:ext cx="543" cy="515"/>
              <a:chOff x="357" y="2963"/>
              <a:chExt cx="543" cy="515"/>
            </a:xfrm>
          </p:grpSpPr>
          <p:sp>
            <p:nvSpPr>
              <p:cNvPr id="40" name="Oval 98"/>
              <p:cNvSpPr>
                <a:spLocks noChangeArrowheads="1"/>
              </p:cNvSpPr>
              <p:nvPr/>
            </p:nvSpPr>
            <p:spPr bwMode="auto">
              <a:xfrm>
                <a:off x="782" y="3018"/>
                <a:ext cx="116" cy="39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grpSp>
            <p:nvGrpSpPr>
              <p:cNvPr id="41" name="Group 99"/>
              <p:cNvGrpSpPr>
                <a:grpSpLocks/>
              </p:cNvGrpSpPr>
              <p:nvPr/>
            </p:nvGrpSpPr>
            <p:grpSpPr bwMode="auto">
              <a:xfrm>
                <a:off x="357" y="2963"/>
                <a:ext cx="64" cy="503"/>
                <a:chOff x="357" y="2963"/>
                <a:chExt cx="64" cy="503"/>
              </a:xfrm>
            </p:grpSpPr>
            <p:sp>
              <p:nvSpPr>
                <p:cNvPr id="44" name="Arc 100"/>
                <p:cNvSpPr>
                  <a:spLocks/>
                </p:cNvSpPr>
                <p:nvPr/>
              </p:nvSpPr>
              <p:spPr bwMode="auto">
                <a:xfrm>
                  <a:off x="357" y="2963"/>
                  <a:ext cx="64" cy="258"/>
                </a:xfrm>
                <a:custGeom>
                  <a:avLst/>
                  <a:gdLst>
                    <a:gd name="G0" fmla="+- 21600 0 0"/>
                    <a:gd name="G1" fmla="+- 21597 0 0"/>
                    <a:gd name="G2" fmla="+- 21600 0 0"/>
                    <a:gd name="T0" fmla="*/ 0 w 21600"/>
                    <a:gd name="T1" fmla="*/ 21597 h 21597"/>
                    <a:gd name="T2" fmla="*/ 21263 w 21600"/>
                    <a:gd name="T3" fmla="*/ 0 h 21597"/>
                    <a:gd name="T4" fmla="*/ 21600 w 21600"/>
                    <a:gd name="T5" fmla="*/ 21597 h 21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7" fill="none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</a:path>
                    <a:path w="21600" h="21597" stroke="0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  <a:lnTo>
                        <a:pt x="21600" y="2159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45" name="Arc 101"/>
                <p:cNvSpPr>
                  <a:spLocks/>
                </p:cNvSpPr>
                <p:nvPr/>
              </p:nvSpPr>
              <p:spPr bwMode="auto">
                <a:xfrm>
                  <a:off x="357" y="3208"/>
                  <a:ext cx="64" cy="258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" panose="02020603050405020304" pitchFamily="18" charset="0"/>
                  </a:endParaRPr>
                </a:p>
              </p:txBody>
            </p:sp>
          </p:grpSp>
          <p:sp>
            <p:nvSpPr>
              <p:cNvPr id="42" name="Line 102"/>
              <p:cNvSpPr>
                <a:spLocks noChangeShapeType="1"/>
              </p:cNvSpPr>
              <p:nvPr/>
            </p:nvSpPr>
            <p:spPr bwMode="auto">
              <a:xfrm>
                <a:off x="424" y="2966"/>
                <a:ext cx="410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43" name="Line 103"/>
              <p:cNvSpPr>
                <a:spLocks noChangeShapeType="1"/>
              </p:cNvSpPr>
              <p:nvPr/>
            </p:nvSpPr>
            <p:spPr bwMode="auto">
              <a:xfrm flipV="1">
                <a:off x="428" y="3410"/>
                <a:ext cx="408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grpSp>
          <p:nvGrpSpPr>
            <p:cNvPr id="32" name="Group 104"/>
            <p:cNvGrpSpPr>
              <a:grpSpLocks/>
            </p:cNvGrpSpPr>
            <p:nvPr/>
          </p:nvGrpSpPr>
          <p:grpSpPr bwMode="auto">
            <a:xfrm>
              <a:off x="5293" y="641"/>
              <a:ext cx="168" cy="535"/>
              <a:chOff x="985" y="2945"/>
              <a:chExt cx="168" cy="535"/>
            </a:xfrm>
          </p:grpSpPr>
          <p:sp>
            <p:nvSpPr>
              <p:cNvPr id="36" name="Arc 105"/>
              <p:cNvSpPr>
                <a:spLocks/>
              </p:cNvSpPr>
              <p:nvPr/>
            </p:nvSpPr>
            <p:spPr bwMode="auto">
              <a:xfrm>
                <a:off x="1068" y="3220"/>
                <a:ext cx="82" cy="2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37" name="Arc 106"/>
              <p:cNvSpPr>
                <a:spLocks/>
              </p:cNvSpPr>
              <p:nvPr/>
            </p:nvSpPr>
            <p:spPr bwMode="auto">
              <a:xfrm>
                <a:off x="985" y="3196"/>
                <a:ext cx="84" cy="28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38" name="Arc 107"/>
              <p:cNvSpPr>
                <a:spLocks/>
              </p:cNvSpPr>
              <p:nvPr/>
            </p:nvSpPr>
            <p:spPr bwMode="auto">
              <a:xfrm>
                <a:off x="985" y="2949"/>
                <a:ext cx="84" cy="28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0 w 21600"/>
                  <a:gd name="T1" fmla="*/ 21598 h 21598"/>
                  <a:gd name="T2" fmla="*/ 21343 w 21600"/>
                  <a:gd name="T3" fmla="*/ 0 h 21598"/>
                  <a:gd name="T4" fmla="*/ 21600 w 21600"/>
                  <a:gd name="T5" fmla="*/ 21598 h 2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8" fill="none" extrusionOk="0">
                    <a:moveTo>
                      <a:pt x="0" y="21598"/>
                    </a:moveTo>
                    <a:cubicBezTo>
                      <a:pt x="0" y="9768"/>
                      <a:pt x="9514" y="140"/>
                      <a:pt x="21342" y="-1"/>
                    </a:cubicBezTo>
                  </a:path>
                  <a:path w="21600" h="21598" stroke="0" extrusionOk="0">
                    <a:moveTo>
                      <a:pt x="0" y="21598"/>
                    </a:moveTo>
                    <a:cubicBezTo>
                      <a:pt x="0" y="9768"/>
                      <a:pt x="9514" y="140"/>
                      <a:pt x="21342" y="-1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39" name="Arc 108"/>
              <p:cNvSpPr>
                <a:spLocks/>
              </p:cNvSpPr>
              <p:nvPr/>
            </p:nvSpPr>
            <p:spPr bwMode="auto">
              <a:xfrm>
                <a:off x="1068" y="2945"/>
                <a:ext cx="85" cy="204"/>
              </a:xfrm>
              <a:custGeom>
                <a:avLst/>
                <a:gdLst>
                  <a:gd name="G0" fmla="+- 257 0 0"/>
                  <a:gd name="G1" fmla="+- 21600 0 0"/>
                  <a:gd name="G2" fmla="+- 21600 0 0"/>
                  <a:gd name="T0" fmla="*/ 0 w 21857"/>
                  <a:gd name="T1" fmla="*/ 2 h 21600"/>
                  <a:gd name="T2" fmla="*/ 21857 w 21857"/>
                  <a:gd name="T3" fmla="*/ 21600 h 21600"/>
                  <a:gd name="T4" fmla="*/ 257 w 218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57" h="21600" fill="none" extrusionOk="0">
                    <a:moveTo>
                      <a:pt x="-1" y="1"/>
                    </a:moveTo>
                    <a:cubicBezTo>
                      <a:pt x="85" y="0"/>
                      <a:pt x="171" y="-1"/>
                      <a:pt x="257" y="0"/>
                    </a:cubicBezTo>
                    <a:cubicBezTo>
                      <a:pt x="12186" y="0"/>
                      <a:pt x="21857" y="9670"/>
                      <a:pt x="21857" y="21600"/>
                    </a:cubicBezTo>
                  </a:path>
                  <a:path w="21857" h="21600" stroke="0" extrusionOk="0">
                    <a:moveTo>
                      <a:pt x="-1" y="1"/>
                    </a:moveTo>
                    <a:cubicBezTo>
                      <a:pt x="85" y="0"/>
                      <a:pt x="171" y="-1"/>
                      <a:pt x="257" y="0"/>
                    </a:cubicBezTo>
                    <a:cubicBezTo>
                      <a:pt x="12186" y="0"/>
                      <a:pt x="21857" y="9670"/>
                      <a:pt x="21857" y="21600"/>
                    </a:cubicBezTo>
                    <a:lnTo>
                      <a:pt x="25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608" y="848"/>
              <a:ext cx="604" cy="124"/>
              <a:chOff x="300" y="3152"/>
              <a:chExt cx="604" cy="124"/>
            </a:xfrm>
          </p:grpSpPr>
          <p:sp>
            <p:nvSpPr>
              <p:cNvPr id="34" name="Line 110"/>
              <p:cNvSpPr>
                <a:spLocks noChangeShapeType="1"/>
              </p:cNvSpPr>
              <p:nvPr/>
            </p:nvSpPr>
            <p:spPr bwMode="auto">
              <a:xfrm>
                <a:off x="300" y="3216"/>
                <a:ext cx="6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35" name="Oval 111"/>
              <p:cNvSpPr>
                <a:spLocks noChangeArrowheads="1"/>
              </p:cNvSpPr>
              <p:nvPr/>
            </p:nvSpPr>
            <p:spPr bwMode="auto">
              <a:xfrm>
                <a:off x="492" y="3150"/>
                <a:ext cx="220" cy="1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</p:grpSp>
      <p:grpSp>
        <p:nvGrpSpPr>
          <p:cNvPr id="46" name="Group 112"/>
          <p:cNvGrpSpPr>
            <a:grpSpLocks/>
          </p:cNvGrpSpPr>
          <p:nvPr/>
        </p:nvGrpSpPr>
        <p:grpSpPr bwMode="auto">
          <a:xfrm>
            <a:off x="7286300" y="2286000"/>
            <a:ext cx="1324300" cy="998943"/>
            <a:chOff x="480" y="624"/>
            <a:chExt cx="1200" cy="1043"/>
          </a:xfrm>
        </p:grpSpPr>
        <p:grpSp>
          <p:nvGrpSpPr>
            <p:cNvPr id="47" name="Group 113"/>
            <p:cNvGrpSpPr>
              <a:grpSpLocks/>
            </p:cNvGrpSpPr>
            <p:nvPr/>
          </p:nvGrpSpPr>
          <p:grpSpPr bwMode="auto">
            <a:xfrm>
              <a:off x="864" y="1152"/>
              <a:ext cx="543" cy="515"/>
              <a:chOff x="4451" y="1234"/>
              <a:chExt cx="543" cy="515"/>
            </a:xfrm>
          </p:grpSpPr>
          <p:sp>
            <p:nvSpPr>
              <p:cNvPr id="57" name="Oval 114"/>
              <p:cNvSpPr>
                <a:spLocks noChangeArrowheads="1"/>
              </p:cNvSpPr>
              <p:nvPr/>
            </p:nvSpPr>
            <p:spPr bwMode="auto">
              <a:xfrm>
                <a:off x="4880" y="1289"/>
                <a:ext cx="116" cy="392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FC012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grpSp>
            <p:nvGrpSpPr>
              <p:cNvPr id="58" name="Group 115"/>
              <p:cNvGrpSpPr>
                <a:grpSpLocks/>
              </p:cNvGrpSpPr>
              <p:nvPr/>
            </p:nvGrpSpPr>
            <p:grpSpPr bwMode="auto">
              <a:xfrm>
                <a:off x="4451" y="1234"/>
                <a:ext cx="64" cy="503"/>
                <a:chOff x="4451" y="1234"/>
                <a:chExt cx="64" cy="503"/>
              </a:xfrm>
            </p:grpSpPr>
            <p:sp>
              <p:nvSpPr>
                <p:cNvPr id="61" name="Arc 116"/>
                <p:cNvSpPr>
                  <a:spLocks/>
                </p:cNvSpPr>
                <p:nvPr/>
              </p:nvSpPr>
              <p:spPr bwMode="auto">
                <a:xfrm>
                  <a:off x="4451" y="1234"/>
                  <a:ext cx="64" cy="258"/>
                </a:xfrm>
                <a:custGeom>
                  <a:avLst/>
                  <a:gdLst>
                    <a:gd name="G0" fmla="+- 21600 0 0"/>
                    <a:gd name="G1" fmla="+- 21597 0 0"/>
                    <a:gd name="G2" fmla="+- 21600 0 0"/>
                    <a:gd name="T0" fmla="*/ 0 w 21600"/>
                    <a:gd name="T1" fmla="*/ 21597 h 21597"/>
                    <a:gd name="T2" fmla="*/ 21263 w 21600"/>
                    <a:gd name="T3" fmla="*/ 0 h 21597"/>
                    <a:gd name="T4" fmla="*/ 21600 w 21600"/>
                    <a:gd name="T5" fmla="*/ 21597 h 21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7" fill="none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</a:path>
                    <a:path w="21600" h="21597" stroke="0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  <a:lnTo>
                        <a:pt x="21600" y="21597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C0128"/>
                    </a:gs>
                    <a:gs pos="100000">
                      <a:srgbClr val="FC0128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62" name="Arc 117"/>
                <p:cNvSpPr>
                  <a:spLocks/>
                </p:cNvSpPr>
                <p:nvPr/>
              </p:nvSpPr>
              <p:spPr bwMode="auto">
                <a:xfrm>
                  <a:off x="4451" y="1479"/>
                  <a:ext cx="64" cy="258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C0128"/>
                    </a:gs>
                    <a:gs pos="100000">
                      <a:srgbClr val="FC0128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" panose="02020603050405020304" pitchFamily="18" charset="0"/>
                  </a:endParaRPr>
                </a:p>
              </p:txBody>
            </p:sp>
          </p:grpSp>
          <p:sp>
            <p:nvSpPr>
              <p:cNvPr id="59" name="Line 118"/>
              <p:cNvSpPr>
                <a:spLocks noChangeShapeType="1"/>
              </p:cNvSpPr>
              <p:nvPr/>
            </p:nvSpPr>
            <p:spPr bwMode="auto">
              <a:xfrm>
                <a:off x="4518" y="1237"/>
                <a:ext cx="412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60" name="Line 119"/>
              <p:cNvSpPr>
                <a:spLocks noChangeShapeType="1"/>
              </p:cNvSpPr>
              <p:nvPr/>
            </p:nvSpPr>
            <p:spPr bwMode="auto">
              <a:xfrm flipV="1">
                <a:off x="4522" y="1681"/>
                <a:ext cx="408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48" name="Line 120"/>
            <p:cNvSpPr>
              <a:spLocks noChangeShapeType="1"/>
            </p:cNvSpPr>
            <p:nvPr/>
          </p:nvSpPr>
          <p:spPr bwMode="auto">
            <a:xfrm>
              <a:off x="1344" y="1393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49" name="Line 121"/>
            <p:cNvSpPr>
              <a:spLocks noChangeShapeType="1"/>
            </p:cNvSpPr>
            <p:nvPr/>
          </p:nvSpPr>
          <p:spPr bwMode="auto">
            <a:xfrm flipH="1">
              <a:off x="480" y="1393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50" name="Oval 122"/>
            <p:cNvSpPr>
              <a:spLocks noChangeArrowheads="1"/>
            </p:cNvSpPr>
            <p:nvPr/>
          </p:nvSpPr>
          <p:spPr bwMode="auto">
            <a:xfrm>
              <a:off x="960" y="816"/>
              <a:ext cx="288" cy="14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51" name="Oval 123"/>
            <p:cNvSpPr>
              <a:spLocks noChangeArrowheads="1"/>
            </p:cNvSpPr>
            <p:nvPr/>
          </p:nvSpPr>
          <p:spPr bwMode="auto">
            <a:xfrm>
              <a:off x="1008" y="912"/>
              <a:ext cx="192" cy="49"/>
            </a:xfrm>
            <a:prstGeom prst="ellipse">
              <a:avLst/>
            </a:prstGeom>
            <a:solidFill>
              <a:srgbClr val="00AE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52" name="Line 124"/>
            <p:cNvSpPr>
              <a:spLocks noChangeShapeType="1"/>
            </p:cNvSpPr>
            <p:nvPr/>
          </p:nvSpPr>
          <p:spPr bwMode="auto">
            <a:xfrm flipH="1">
              <a:off x="864" y="624"/>
              <a:ext cx="23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53" name="Line 125"/>
            <p:cNvSpPr>
              <a:spLocks noChangeShapeType="1"/>
            </p:cNvSpPr>
            <p:nvPr/>
          </p:nvSpPr>
          <p:spPr bwMode="auto">
            <a:xfrm>
              <a:off x="1104" y="624"/>
              <a:ext cx="24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auto">
            <a:xfrm>
              <a:off x="1294" y="859"/>
              <a:ext cx="121" cy="87"/>
            </a:xfrm>
            <a:custGeom>
              <a:avLst/>
              <a:gdLst>
                <a:gd name="T0" fmla="*/ 0 w 122"/>
                <a:gd name="T1" fmla="*/ 85 h 85"/>
                <a:gd name="T2" fmla="*/ 113 w 122"/>
                <a:gd name="T3" fmla="*/ 29 h 85"/>
                <a:gd name="T4" fmla="*/ 122 w 122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85">
                  <a:moveTo>
                    <a:pt x="0" y="85"/>
                  </a:moveTo>
                  <a:cubicBezTo>
                    <a:pt x="63" y="76"/>
                    <a:pt x="79" y="79"/>
                    <a:pt x="113" y="29"/>
                  </a:cubicBezTo>
                  <a:cubicBezTo>
                    <a:pt x="116" y="19"/>
                    <a:pt x="122" y="0"/>
                    <a:pt x="12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auto">
            <a:xfrm>
              <a:off x="1318" y="912"/>
              <a:ext cx="122" cy="87"/>
            </a:xfrm>
            <a:custGeom>
              <a:avLst/>
              <a:gdLst>
                <a:gd name="T0" fmla="*/ 0 w 122"/>
                <a:gd name="T1" fmla="*/ 85 h 85"/>
                <a:gd name="T2" fmla="*/ 113 w 122"/>
                <a:gd name="T3" fmla="*/ 29 h 85"/>
                <a:gd name="T4" fmla="*/ 122 w 122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85">
                  <a:moveTo>
                    <a:pt x="0" y="85"/>
                  </a:moveTo>
                  <a:cubicBezTo>
                    <a:pt x="63" y="76"/>
                    <a:pt x="79" y="79"/>
                    <a:pt x="113" y="29"/>
                  </a:cubicBezTo>
                  <a:cubicBezTo>
                    <a:pt x="116" y="19"/>
                    <a:pt x="122" y="0"/>
                    <a:pt x="12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auto">
            <a:xfrm>
              <a:off x="1344" y="960"/>
              <a:ext cx="121" cy="84"/>
            </a:xfrm>
            <a:custGeom>
              <a:avLst/>
              <a:gdLst>
                <a:gd name="T0" fmla="*/ 0 w 122"/>
                <a:gd name="T1" fmla="*/ 85 h 85"/>
                <a:gd name="T2" fmla="*/ 113 w 122"/>
                <a:gd name="T3" fmla="*/ 29 h 85"/>
                <a:gd name="T4" fmla="*/ 122 w 122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85">
                  <a:moveTo>
                    <a:pt x="0" y="85"/>
                  </a:moveTo>
                  <a:cubicBezTo>
                    <a:pt x="63" y="76"/>
                    <a:pt x="79" y="79"/>
                    <a:pt x="113" y="29"/>
                  </a:cubicBezTo>
                  <a:cubicBezTo>
                    <a:pt x="116" y="19"/>
                    <a:pt x="122" y="0"/>
                    <a:pt x="12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</p:grpSp>
      <p:grpSp>
        <p:nvGrpSpPr>
          <p:cNvPr id="63" name="Group 78"/>
          <p:cNvGrpSpPr>
            <a:grpSpLocks/>
          </p:cNvGrpSpPr>
          <p:nvPr/>
        </p:nvGrpSpPr>
        <p:grpSpPr bwMode="auto">
          <a:xfrm>
            <a:off x="634209" y="2362200"/>
            <a:ext cx="1037644" cy="1036498"/>
            <a:chOff x="736" y="3432"/>
            <a:chExt cx="823" cy="888"/>
          </a:xfrm>
        </p:grpSpPr>
        <p:grpSp>
          <p:nvGrpSpPr>
            <p:cNvPr id="64" name="Group 79"/>
            <p:cNvGrpSpPr>
              <a:grpSpLocks/>
            </p:cNvGrpSpPr>
            <p:nvPr/>
          </p:nvGrpSpPr>
          <p:grpSpPr bwMode="auto">
            <a:xfrm>
              <a:off x="799" y="3442"/>
              <a:ext cx="543" cy="515"/>
              <a:chOff x="4451" y="1234"/>
              <a:chExt cx="543" cy="515"/>
            </a:xfrm>
          </p:grpSpPr>
          <p:sp>
            <p:nvSpPr>
              <p:cNvPr id="74" name="Oval 80"/>
              <p:cNvSpPr>
                <a:spLocks noChangeArrowheads="1"/>
              </p:cNvSpPr>
              <p:nvPr/>
            </p:nvSpPr>
            <p:spPr bwMode="auto">
              <a:xfrm>
                <a:off x="4878" y="1289"/>
                <a:ext cx="114" cy="3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grpSp>
            <p:nvGrpSpPr>
              <p:cNvPr id="75" name="Group 81"/>
              <p:cNvGrpSpPr>
                <a:grpSpLocks/>
              </p:cNvGrpSpPr>
              <p:nvPr/>
            </p:nvGrpSpPr>
            <p:grpSpPr bwMode="auto">
              <a:xfrm>
                <a:off x="4451" y="1234"/>
                <a:ext cx="64" cy="503"/>
                <a:chOff x="4451" y="1234"/>
                <a:chExt cx="64" cy="503"/>
              </a:xfrm>
            </p:grpSpPr>
            <p:sp>
              <p:nvSpPr>
                <p:cNvPr id="78" name="Arc 82"/>
                <p:cNvSpPr>
                  <a:spLocks/>
                </p:cNvSpPr>
                <p:nvPr/>
              </p:nvSpPr>
              <p:spPr bwMode="auto">
                <a:xfrm>
                  <a:off x="4451" y="1234"/>
                  <a:ext cx="64" cy="258"/>
                </a:xfrm>
                <a:custGeom>
                  <a:avLst/>
                  <a:gdLst>
                    <a:gd name="G0" fmla="+- 21600 0 0"/>
                    <a:gd name="G1" fmla="+- 21597 0 0"/>
                    <a:gd name="G2" fmla="+- 21600 0 0"/>
                    <a:gd name="T0" fmla="*/ 0 w 21600"/>
                    <a:gd name="T1" fmla="*/ 21597 h 21597"/>
                    <a:gd name="T2" fmla="*/ 21263 w 21600"/>
                    <a:gd name="T3" fmla="*/ 0 h 21597"/>
                    <a:gd name="T4" fmla="*/ 21600 w 21600"/>
                    <a:gd name="T5" fmla="*/ 21597 h 21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7" fill="none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</a:path>
                    <a:path w="21600" h="21597" stroke="0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  <a:lnTo>
                        <a:pt x="21600" y="215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79" name="Arc 83"/>
                <p:cNvSpPr>
                  <a:spLocks/>
                </p:cNvSpPr>
                <p:nvPr/>
              </p:nvSpPr>
              <p:spPr bwMode="auto">
                <a:xfrm>
                  <a:off x="4451" y="1479"/>
                  <a:ext cx="64" cy="258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" panose="02020603050405020304" pitchFamily="18" charset="0"/>
                  </a:endParaRPr>
                </a:p>
              </p:txBody>
            </p:sp>
          </p:grpSp>
          <p:sp>
            <p:nvSpPr>
              <p:cNvPr id="76" name="Line 84"/>
              <p:cNvSpPr>
                <a:spLocks noChangeShapeType="1"/>
              </p:cNvSpPr>
              <p:nvPr/>
            </p:nvSpPr>
            <p:spPr bwMode="auto">
              <a:xfrm>
                <a:off x="4518" y="1237"/>
                <a:ext cx="412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77" name="Line 85"/>
              <p:cNvSpPr>
                <a:spLocks noChangeShapeType="1"/>
              </p:cNvSpPr>
              <p:nvPr/>
            </p:nvSpPr>
            <p:spPr bwMode="auto">
              <a:xfrm flipV="1">
                <a:off x="4522" y="1680"/>
                <a:ext cx="408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grpSp>
          <p:nvGrpSpPr>
            <p:cNvPr id="65" name="Group 86"/>
            <p:cNvGrpSpPr>
              <a:grpSpLocks/>
            </p:cNvGrpSpPr>
            <p:nvPr/>
          </p:nvGrpSpPr>
          <p:grpSpPr bwMode="auto">
            <a:xfrm>
              <a:off x="1391" y="3432"/>
              <a:ext cx="168" cy="535"/>
              <a:chOff x="5043" y="1224"/>
              <a:chExt cx="168" cy="535"/>
            </a:xfrm>
          </p:grpSpPr>
          <p:sp>
            <p:nvSpPr>
              <p:cNvPr id="70" name="Arc 87"/>
              <p:cNvSpPr>
                <a:spLocks/>
              </p:cNvSpPr>
              <p:nvPr/>
            </p:nvSpPr>
            <p:spPr bwMode="auto">
              <a:xfrm>
                <a:off x="5126" y="1499"/>
                <a:ext cx="80" cy="25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71" name="Arc 88"/>
              <p:cNvSpPr>
                <a:spLocks/>
              </p:cNvSpPr>
              <p:nvPr/>
            </p:nvSpPr>
            <p:spPr bwMode="auto">
              <a:xfrm>
                <a:off x="5043" y="1475"/>
                <a:ext cx="85" cy="28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72" name="Arc 89"/>
              <p:cNvSpPr>
                <a:spLocks/>
              </p:cNvSpPr>
              <p:nvPr/>
            </p:nvSpPr>
            <p:spPr bwMode="auto">
              <a:xfrm>
                <a:off x="5043" y="1228"/>
                <a:ext cx="85" cy="28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0 w 21600"/>
                  <a:gd name="T1" fmla="*/ 21598 h 21598"/>
                  <a:gd name="T2" fmla="*/ 21343 w 21600"/>
                  <a:gd name="T3" fmla="*/ 0 h 21598"/>
                  <a:gd name="T4" fmla="*/ 21600 w 21600"/>
                  <a:gd name="T5" fmla="*/ 21598 h 2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8" fill="none" extrusionOk="0">
                    <a:moveTo>
                      <a:pt x="0" y="21598"/>
                    </a:moveTo>
                    <a:cubicBezTo>
                      <a:pt x="0" y="9768"/>
                      <a:pt x="9514" y="140"/>
                      <a:pt x="21342" y="-1"/>
                    </a:cubicBezTo>
                  </a:path>
                  <a:path w="21600" h="21598" stroke="0" extrusionOk="0">
                    <a:moveTo>
                      <a:pt x="0" y="21598"/>
                    </a:moveTo>
                    <a:cubicBezTo>
                      <a:pt x="0" y="9768"/>
                      <a:pt x="9514" y="140"/>
                      <a:pt x="21342" y="-1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73" name="Arc 90"/>
              <p:cNvSpPr>
                <a:spLocks/>
              </p:cNvSpPr>
              <p:nvPr/>
            </p:nvSpPr>
            <p:spPr bwMode="auto">
              <a:xfrm>
                <a:off x="5126" y="1224"/>
                <a:ext cx="85" cy="204"/>
              </a:xfrm>
              <a:custGeom>
                <a:avLst/>
                <a:gdLst>
                  <a:gd name="G0" fmla="+- 257 0 0"/>
                  <a:gd name="G1" fmla="+- 21600 0 0"/>
                  <a:gd name="G2" fmla="+- 21600 0 0"/>
                  <a:gd name="T0" fmla="*/ 0 w 21857"/>
                  <a:gd name="T1" fmla="*/ 2 h 21600"/>
                  <a:gd name="T2" fmla="*/ 21857 w 21857"/>
                  <a:gd name="T3" fmla="*/ 21600 h 21600"/>
                  <a:gd name="T4" fmla="*/ 257 w 218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57" h="21600" fill="none" extrusionOk="0">
                    <a:moveTo>
                      <a:pt x="-1" y="1"/>
                    </a:moveTo>
                    <a:cubicBezTo>
                      <a:pt x="85" y="0"/>
                      <a:pt x="171" y="-1"/>
                      <a:pt x="257" y="0"/>
                    </a:cubicBezTo>
                    <a:cubicBezTo>
                      <a:pt x="12186" y="0"/>
                      <a:pt x="21857" y="9670"/>
                      <a:pt x="21857" y="21600"/>
                    </a:cubicBezTo>
                  </a:path>
                  <a:path w="21857" h="21600" stroke="0" extrusionOk="0">
                    <a:moveTo>
                      <a:pt x="-1" y="1"/>
                    </a:moveTo>
                    <a:cubicBezTo>
                      <a:pt x="85" y="0"/>
                      <a:pt x="171" y="-1"/>
                      <a:pt x="257" y="0"/>
                    </a:cubicBezTo>
                    <a:cubicBezTo>
                      <a:pt x="12186" y="0"/>
                      <a:pt x="21857" y="9670"/>
                      <a:pt x="21857" y="21600"/>
                    </a:cubicBezTo>
                    <a:lnTo>
                      <a:pt x="25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66" name="Rectangle 91"/>
            <p:cNvSpPr>
              <a:spLocks noChangeArrowheads="1"/>
            </p:cNvSpPr>
            <p:nvPr/>
          </p:nvSpPr>
          <p:spPr bwMode="auto">
            <a:xfrm>
              <a:off x="1003" y="3937"/>
              <a:ext cx="96" cy="3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grpSp>
          <p:nvGrpSpPr>
            <p:cNvPr id="67" name="Group 92"/>
            <p:cNvGrpSpPr>
              <a:grpSpLocks/>
            </p:cNvGrpSpPr>
            <p:nvPr/>
          </p:nvGrpSpPr>
          <p:grpSpPr bwMode="auto">
            <a:xfrm>
              <a:off x="736" y="4080"/>
              <a:ext cx="604" cy="124"/>
              <a:chOff x="300" y="3152"/>
              <a:chExt cx="604" cy="124"/>
            </a:xfrm>
          </p:grpSpPr>
          <p:sp>
            <p:nvSpPr>
              <p:cNvPr id="68" name="Line 93"/>
              <p:cNvSpPr>
                <a:spLocks noChangeShapeType="1"/>
              </p:cNvSpPr>
              <p:nvPr/>
            </p:nvSpPr>
            <p:spPr bwMode="auto">
              <a:xfrm>
                <a:off x="300" y="3216"/>
                <a:ext cx="6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69" name="Oval 94"/>
              <p:cNvSpPr>
                <a:spLocks noChangeArrowheads="1"/>
              </p:cNvSpPr>
              <p:nvPr/>
            </p:nvSpPr>
            <p:spPr bwMode="auto">
              <a:xfrm>
                <a:off x="492" y="3152"/>
                <a:ext cx="218" cy="1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</p:grpSp>
      <p:grpSp>
        <p:nvGrpSpPr>
          <p:cNvPr id="80" name="Group 66"/>
          <p:cNvGrpSpPr>
            <a:grpSpLocks/>
          </p:cNvGrpSpPr>
          <p:nvPr/>
        </p:nvGrpSpPr>
        <p:grpSpPr bwMode="auto">
          <a:xfrm>
            <a:off x="2080399" y="2362200"/>
            <a:ext cx="1495270" cy="1079254"/>
            <a:chOff x="316" y="1809"/>
            <a:chExt cx="1180" cy="979"/>
          </a:xfrm>
        </p:grpSpPr>
        <p:sp>
          <p:nvSpPr>
            <p:cNvPr id="81" name="Rectangle 67"/>
            <p:cNvSpPr>
              <a:spLocks noChangeArrowheads="1"/>
            </p:cNvSpPr>
            <p:nvPr/>
          </p:nvSpPr>
          <p:spPr bwMode="auto">
            <a:xfrm>
              <a:off x="316" y="1968"/>
              <a:ext cx="1180" cy="8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82" name="Rectangle 68"/>
            <p:cNvSpPr>
              <a:spLocks noChangeArrowheads="1"/>
            </p:cNvSpPr>
            <p:nvPr/>
          </p:nvSpPr>
          <p:spPr bwMode="auto">
            <a:xfrm>
              <a:off x="316" y="2063"/>
              <a:ext cx="1180" cy="725"/>
            </a:xfrm>
            <a:prstGeom prst="rect">
              <a:avLst/>
            </a:prstGeom>
            <a:solidFill>
              <a:srgbClr val="618FFD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grpSp>
          <p:nvGrpSpPr>
            <p:cNvPr id="83" name="Group 69"/>
            <p:cNvGrpSpPr>
              <a:grpSpLocks/>
            </p:cNvGrpSpPr>
            <p:nvPr/>
          </p:nvGrpSpPr>
          <p:grpSpPr bwMode="auto">
            <a:xfrm>
              <a:off x="652" y="2160"/>
              <a:ext cx="520" cy="480"/>
              <a:chOff x="3220" y="1391"/>
              <a:chExt cx="520" cy="480"/>
            </a:xfrm>
          </p:grpSpPr>
          <p:sp>
            <p:nvSpPr>
              <p:cNvPr id="87" name="Oval 70"/>
              <p:cNvSpPr>
                <a:spLocks noChangeArrowheads="1"/>
              </p:cNvSpPr>
              <p:nvPr/>
            </p:nvSpPr>
            <p:spPr bwMode="auto">
              <a:xfrm>
                <a:off x="3286" y="1820"/>
                <a:ext cx="383" cy="53"/>
              </a:xfrm>
              <a:prstGeom prst="ellipse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88" name="AutoShape 71"/>
              <p:cNvSpPr>
                <a:spLocks noChangeArrowheads="1"/>
              </p:cNvSpPr>
              <p:nvPr/>
            </p:nvSpPr>
            <p:spPr bwMode="auto">
              <a:xfrm rot="-10800000" flipH="1" flipV="1">
                <a:off x="3220" y="1428"/>
                <a:ext cx="520" cy="421"/>
              </a:xfrm>
              <a:custGeom>
                <a:avLst/>
                <a:gdLst>
                  <a:gd name="G0" fmla="+- 2530 0 0"/>
                  <a:gd name="G1" fmla="+- 21600 0 2530"/>
                  <a:gd name="G2" fmla="*/ 2530 1 2"/>
                  <a:gd name="G3" fmla="+- 21600 0 G2"/>
                  <a:gd name="G4" fmla="+/ 2530 21600 2"/>
                  <a:gd name="G5" fmla="+/ G1 0 2"/>
                  <a:gd name="G6" fmla="*/ 21600 21600 2530"/>
                  <a:gd name="G7" fmla="*/ G6 1 2"/>
                  <a:gd name="G8" fmla="+- 21600 0 G7"/>
                  <a:gd name="G9" fmla="*/ 21600 1 2"/>
                  <a:gd name="G10" fmla="+- 2530 0 G9"/>
                  <a:gd name="G11" fmla="?: G10 G8 0"/>
                  <a:gd name="G12" fmla="?: G10 G7 21600"/>
                  <a:gd name="T0" fmla="*/ 20335 w 21600"/>
                  <a:gd name="T1" fmla="*/ 10800 h 21600"/>
                  <a:gd name="T2" fmla="*/ 10800 w 21600"/>
                  <a:gd name="T3" fmla="*/ 21600 h 21600"/>
                  <a:gd name="T4" fmla="*/ 1265 w 21600"/>
                  <a:gd name="T5" fmla="*/ 10800 h 21600"/>
                  <a:gd name="T6" fmla="*/ 10800 w 21600"/>
                  <a:gd name="T7" fmla="*/ 0 h 21600"/>
                  <a:gd name="T8" fmla="*/ 3065 w 21600"/>
                  <a:gd name="T9" fmla="*/ 3065 h 21600"/>
                  <a:gd name="T10" fmla="*/ 18535 w 21600"/>
                  <a:gd name="T11" fmla="*/ 185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530" y="21600"/>
                    </a:lnTo>
                    <a:lnTo>
                      <a:pt x="190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89" name="Oval 72"/>
              <p:cNvSpPr>
                <a:spLocks noChangeArrowheads="1"/>
              </p:cNvSpPr>
              <p:nvPr/>
            </p:nvSpPr>
            <p:spPr bwMode="auto">
              <a:xfrm>
                <a:off x="3226" y="1391"/>
                <a:ext cx="504" cy="76"/>
              </a:xfrm>
              <a:prstGeom prst="ellipse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84" name="Line 73"/>
            <p:cNvSpPr>
              <a:spLocks noChangeShapeType="1"/>
            </p:cNvSpPr>
            <p:nvPr/>
          </p:nvSpPr>
          <p:spPr bwMode="auto">
            <a:xfrm>
              <a:off x="664" y="2205"/>
              <a:ext cx="57" cy="4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85" name="Line 74"/>
            <p:cNvSpPr>
              <a:spLocks noChangeShapeType="1"/>
            </p:cNvSpPr>
            <p:nvPr/>
          </p:nvSpPr>
          <p:spPr bwMode="auto">
            <a:xfrm flipH="1">
              <a:off x="1106" y="2203"/>
              <a:ext cx="68" cy="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86" name="Rectangle 75"/>
            <p:cNvSpPr>
              <a:spLocks noChangeArrowheads="1"/>
            </p:cNvSpPr>
            <p:nvPr/>
          </p:nvSpPr>
          <p:spPr bwMode="auto">
            <a:xfrm>
              <a:off x="891" y="1809"/>
              <a:ext cx="17" cy="3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</p:grpSp>
      <p:grpSp>
        <p:nvGrpSpPr>
          <p:cNvPr id="90" name="Group 50"/>
          <p:cNvGrpSpPr>
            <a:grpSpLocks/>
          </p:cNvGrpSpPr>
          <p:nvPr/>
        </p:nvGrpSpPr>
        <p:grpSpPr bwMode="auto">
          <a:xfrm>
            <a:off x="4191000" y="2438400"/>
            <a:ext cx="990600" cy="1068388"/>
            <a:chOff x="363" y="1308"/>
            <a:chExt cx="736" cy="817"/>
          </a:xfrm>
        </p:grpSpPr>
        <p:sp>
          <p:nvSpPr>
            <p:cNvPr id="91" name="Line 51"/>
            <p:cNvSpPr>
              <a:spLocks noChangeShapeType="1"/>
            </p:cNvSpPr>
            <p:nvPr/>
          </p:nvSpPr>
          <p:spPr bwMode="auto">
            <a:xfrm>
              <a:off x="520" y="1956"/>
              <a:ext cx="4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92" name="AutoShape 52"/>
            <p:cNvSpPr>
              <a:spLocks noChangeArrowheads="1"/>
            </p:cNvSpPr>
            <p:nvPr/>
          </p:nvSpPr>
          <p:spPr bwMode="auto">
            <a:xfrm rot="16200000">
              <a:off x="570" y="1863"/>
              <a:ext cx="232" cy="124"/>
            </a:xfrm>
            <a:prstGeom prst="homePlate">
              <a:avLst>
                <a:gd name="adj" fmla="val 8888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grpSp>
          <p:nvGrpSpPr>
            <p:cNvPr id="93" name="Group 53"/>
            <p:cNvGrpSpPr>
              <a:grpSpLocks/>
            </p:cNvGrpSpPr>
            <p:nvPr/>
          </p:nvGrpSpPr>
          <p:grpSpPr bwMode="auto">
            <a:xfrm>
              <a:off x="363" y="1330"/>
              <a:ext cx="543" cy="515"/>
              <a:chOff x="363" y="1234"/>
              <a:chExt cx="543" cy="515"/>
            </a:xfrm>
          </p:grpSpPr>
          <p:sp>
            <p:nvSpPr>
              <p:cNvPr id="100" name="Oval 54"/>
              <p:cNvSpPr>
                <a:spLocks noChangeArrowheads="1"/>
              </p:cNvSpPr>
              <p:nvPr/>
            </p:nvSpPr>
            <p:spPr bwMode="auto">
              <a:xfrm>
                <a:off x="790" y="1287"/>
                <a:ext cx="116" cy="39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grpSp>
            <p:nvGrpSpPr>
              <p:cNvPr id="101" name="Group 55"/>
              <p:cNvGrpSpPr>
                <a:grpSpLocks/>
              </p:cNvGrpSpPr>
              <p:nvPr/>
            </p:nvGrpSpPr>
            <p:grpSpPr bwMode="auto">
              <a:xfrm>
                <a:off x="363" y="1234"/>
                <a:ext cx="64" cy="503"/>
                <a:chOff x="363" y="1234"/>
                <a:chExt cx="64" cy="503"/>
              </a:xfrm>
            </p:grpSpPr>
            <p:sp>
              <p:nvSpPr>
                <p:cNvPr id="104" name="Arc 56"/>
                <p:cNvSpPr>
                  <a:spLocks/>
                </p:cNvSpPr>
                <p:nvPr/>
              </p:nvSpPr>
              <p:spPr bwMode="auto">
                <a:xfrm>
                  <a:off x="363" y="1234"/>
                  <a:ext cx="64" cy="257"/>
                </a:xfrm>
                <a:custGeom>
                  <a:avLst/>
                  <a:gdLst>
                    <a:gd name="G0" fmla="+- 21600 0 0"/>
                    <a:gd name="G1" fmla="+- 21597 0 0"/>
                    <a:gd name="G2" fmla="+- 21600 0 0"/>
                    <a:gd name="T0" fmla="*/ 0 w 21600"/>
                    <a:gd name="T1" fmla="*/ 21597 h 21597"/>
                    <a:gd name="T2" fmla="*/ 21263 w 21600"/>
                    <a:gd name="T3" fmla="*/ 0 h 21597"/>
                    <a:gd name="T4" fmla="*/ 21600 w 21600"/>
                    <a:gd name="T5" fmla="*/ 21597 h 21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7" fill="none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</a:path>
                    <a:path w="21600" h="21597" stroke="0" extrusionOk="0">
                      <a:moveTo>
                        <a:pt x="0" y="21597"/>
                      </a:moveTo>
                      <a:cubicBezTo>
                        <a:pt x="0" y="9799"/>
                        <a:pt x="9466" y="183"/>
                        <a:pt x="21262" y="-1"/>
                      </a:cubicBezTo>
                      <a:lnTo>
                        <a:pt x="21600" y="2159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05" name="Arc 57"/>
                <p:cNvSpPr>
                  <a:spLocks/>
                </p:cNvSpPr>
                <p:nvPr/>
              </p:nvSpPr>
              <p:spPr bwMode="auto">
                <a:xfrm>
                  <a:off x="363" y="1479"/>
                  <a:ext cx="64" cy="256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" panose="02020603050405020304" pitchFamily="18" charset="0"/>
                  </a:endParaRPr>
                </a:p>
              </p:txBody>
            </p:sp>
          </p:grpSp>
          <p:sp>
            <p:nvSpPr>
              <p:cNvPr id="102" name="Line 58"/>
              <p:cNvSpPr>
                <a:spLocks noChangeShapeType="1"/>
              </p:cNvSpPr>
              <p:nvPr/>
            </p:nvSpPr>
            <p:spPr bwMode="auto">
              <a:xfrm>
                <a:off x="430" y="1236"/>
                <a:ext cx="41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103" name="Line 59"/>
              <p:cNvSpPr>
                <a:spLocks noChangeShapeType="1"/>
              </p:cNvSpPr>
              <p:nvPr/>
            </p:nvSpPr>
            <p:spPr bwMode="auto">
              <a:xfrm flipV="1">
                <a:off x="434" y="1681"/>
                <a:ext cx="408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grpSp>
          <p:nvGrpSpPr>
            <p:cNvPr id="94" name="Group 60"/>
            <p:cNvGrpSpPr>
              <a:grpSpLocks/>
            </p:cNvGrpSpPr>
            <p:nvPr/>
          </p:nvGrpSpPr>
          <p:grpSpPr bwMode="auto">
            <a:xfrm>
              <a:off x="931" y="1308"/>
              <a:ext cx="168" cy="535"/>
              <a:chOff x="931" y="1212"/>
              <a:chExt cx="168" cy="535"/>
            </a:xfrm>
          </p:grpSpPr>
          <p:sp>
            <p:nvSpPr>
              <p:cNvPr id="96" name="Arc 61"/>
              <p:cNvSpPr>
                <a:spLocks/>
              </p:cNvSpPr>
              <p:nvPr/>
            </p:nvSpPr>
            <p:spPr bwMode="auto">
              <a:xfrm>
                <a:off x="1014" y="1489"/>
                <a:ext cx="80" cy="25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97" name="Arc 62"/>
              <p:cNvSpPr>
                <a:spLocks/>
              </p:cNvSpPr>
              <p:nvPr/>
            </p:nvSpPr>
            <p:spPr bwMode="auto">
              <a:xfrm>
                <a:off x="933" y="1463"/>
                <a:ext cx="84" cy="28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98" name="Arc 63"/>
              <p:cNvSpPr>
                <a:spLocks/>
              </p:cNvSpPr>
              <p:nvPr/>
            </p:nvSpPr>
            <p:spPr bwMode="auto">
              <a:xfrm>
                <a:off x="933" y="1216"/>
                <a:ext cx="84" cy="28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0 w 21600"/>
                  <a:gd name="T1" fmla="*/ 21598 h 21598"/>
                  <a:gd name="T2" fmla="*/ 21343 w 21600"/>
                  <a:gd name="T3" fmla="*/ 0 h 21598"/>
                  <a:gd name="T4" fmla="*/ 21600 w 21600"/>
                  <a:gd name="T5" fmla="*/ 21598 h 2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8" fill="none" extrusionOk="0">
                    <a:moveTo>
                      <a:pt x="0" y="21598"/>
                    </a:moveTo>
                    <a:cubicBezTo>
                      <a:pt x="0" y="9768"/>
                      <a:pt x="9514" y="140"/>
                      <a:pt x="21342" y="-1"/>
                    </a:cubicBezTo>
                  </a:path>
                  <a:path w="21600" h="21598" stroke="0" extrusionOk="0">
                    <a:moveTo>
                      <a:pt x="0" y="21598"/>
                    </a:moveTo>
                    <a:cubicBezTo>
                      <a:pt x="0" y="9768"/>
                      <a:pt x="9514" y="140"/>
                      <a:pt x="21342" y="-1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99" name="Arc 64"/>
              <p:cNvSpPr>
                <a:spLocks/>
              </p:cNvSpPr>
              <p:nvPr/>
            </p:nvSpPr>
            <p:spPr bwMode="auto">
              <a:xfrm>
                <a:off x="1014" y="1212"/>
                <a:ext cx="85" cy="204"/>
              </a:xfrm>
              <a:custGeom>
                <a:avLst/>
                <a:gdLst>
                  <a:gd name="G0" fmla="+- 257 0 0"/>
                  <a:gd name="G1" fmla="+- 21600 0 0"/>
                  <a:gd name="G2" fmla="+- 21600 0 0"/>
                  <a:gd name="T0" fmla="*/ 0 w 21857"/>
                  <a:gd name="T1" fmla="*/ 2 h 21600"/>
                  <a:gd name="T2" fmla="*/ 21857 w 21857"/>
                  <a:gd name="T3" fmla="*/ 21600 h 21600"/>
                  <a:gd name="T4" fmla="*/ 257 w 218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57" h="21600" fill="none" extrusionOk="0">
                    <a:moveTo>
                      <a:pt x="-1" y="1"/>
                    </a:moveTo>
                    <a:cubicBezTo>
                      <a:pt x="85" y="0"/>
                      <a:pt x="171" y="-1"/>
                      <a:pt x="257" y="0"/>
                    </a:cubicBezTo>
                    <a:cubicBezTo>
                      <a:pt x="12186" y="0"/>
                      <a:pt x="21857" y="9670"/>
                      <a:pt x="21857" y="21600"/>
                    </a:cubicBezTo>
                  </a:path>
                  <a:path w="21857" h="21600" stroke="0" extrusionOk="0">
                    <a:moveTo>
                      <a:pt x="-1" y="1"/>
                    </a:moveTo>
                    <a:cubicBezTo>
                      <a:pt x="85" y="0"/>
                      <a:pt x="171" y="-1"/>
                      <a:pt x="257" y="0"/>
                    </a:cubicBezTo>
                    <a:cubicBezTo>
                      <a:pt x="12186" y="0"/>
                      <a:pt x="21857" y="9670"/>
                      <a:pt x="21857" y="21600"/>
                    </a:cubicBezTo>
                    <a:lnTo>
                      <a:pt x="25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95" name="Freeform 65"/>
            <p:cNvSpPr>
              <a:spLocks/>
            </p:cNvSpPr>
            <p:nvPr/>
          </p:nvSpPr>
          <p:spPr bwMode="auto">
            <a:xfrm>
              <a:off x="392" y="1792"/>
              <a:ext cx="289" cy="333"/>
            </a:xfrm>
            <a:custGeom>
              <a:avLst/>
              <a:gdLst>
                <a:gd name="T0" fmla="*/ 288 w 289"/>
                <a:gd name="T1" fmla="*/ 28 h 333"/>
                <a:gd name="T2" fmla="*/ 284 w 289"/>
                <a:gd name="T3" fmla="*/ 12 h 333"/>
                <a:gd name="T4" fmla="*/ 268 w 289"/>
                <a:gd name="T5" fmla="*/ 0 h 333"/>
                <a:gd name="T6" fmla="*/ 244 w 289"/>
                <a:gd name="T7" fmla="*/ 12 h 333"/>
                <a:gd name="T8" fmla="*/ 232 w 289"/>
                <a:gd name="T9" fmla="*/ 24 h 333"/>
                <a:gd name="T10" fmla="*/ 224 w 289"/>
                <a:gd name="T11" fmla="*/ 40 h 333"/>
                <a:gd name="T12" fmla="*/ 220 w 289"/>
                <a:gd name="T13" fmla="*/ 56 h 333"/>
                <a:gd name="T14" fmla="*/ 228 w 289"/>
                <a:gd name="T15" fmla="*/ 60 h 333"/>
                <a:gd name="T16" fmla="*/ 236 w 289"/>
                <a:gd name="T17" fmla="*/ 52 h 333"/>
                <a:gd name="T18" fmla="*/ 220 w 289"/>
                <a:gd name="T19" fmla="*/ 48 h 333"/>
                <a:gd name="T20" fmla="*/ 204 w 289"/>
                <a:gd name="T21" fmla="*/ 56 h 333"/>
                <a:gd name="T22" fmla="*/ 192 w 289"/>
                <a:gd name="T23" fmla="*/ 72 h 333"/>
                <a:gd name="T24" fmla="*/ 184 w 289"/>
                <a:gd name="T25" fmla="*/ 88 h 333"/>
                <a:gd name="T26" fmla="*/ 180 w 289"/>
                <a:gd name="T27" fmla="*/ 104 h 333"/>
                <a:gd name="T28" fmla="*/ 184 w 289"/>
                <a:gd name="T29" fmla="*/ 116 h 333"/>
                <a:gd name="T30" fmla="*/ 196 w 289"/>
                <a:gd name="T31" fmla="*/ 104 h 333"/>
                <a:gd name="T32" fmla="*/ 180 w 289"/>
                <a:gd name="T33" fmla="*/ 104 h 333"/>
                <a:gd name="T34" fmla="*/ 164 w 289"/>
                <a:gd name="T35" fmla="*/ 104 h 333"/>
                <a:gd name="T36" fmla="*/ 152 w 289"/>
                <a:gd name="T37" fmla="*/ 116 h 333"/>
                <a:gd name="T38" fmla="*/ 140 w 289"/>
                <a:gd name="T39" fmla="*/ 132 h 333"/>
                <a:gd name="T40" fmla="*/ 140 w 289"/>
                <a:gd name="T41" fmla="*/ 148 h 333"/>
                <a:gd name="T42" fmla="*/ 140 w 289"/>
                <a:gd name="T43" fmla="*/ 164 h 333"/>
                <a:gd name="T44" fmla="*/ 156 w 289"/>
                <a:gd name="T45" fmla="*/ 160 h 333"/>
                <a:gd name="T46" fmla="*/ 148 w 289"/>
                <a:gd name="T47" fmla="*/ 148 h 333"/>
                <a:gd name="T48" fmla="*/ 132 w 289"/>
                <a:gd name="T49" fmla="*/ 148 h 333"/>
                <a:gd name="T50" fmla="*/ 116 w 289"/>
                <a:gd name="T51" fmla="*/ 156 h 333"/>
                <a:gd name="T52" fmla="*/ 108 w 289"/>
                <a:gd name="T53" fmla="*/ 172 h 333"/>
                <a:gd name="T54" fmla="*/ 100 w 289"/>
                <a:gd name="T55" fmla="*/ 188 h 333"/>
                <a:gd name="T56" fmla="*/ 100 w 289"/>
                <a:gd name="T57" fmla="*/ 204 h 333"/>
                <a:gd name="T58" fmla="*/ 112 w 289"/>
                <a:gd name="T59" fmla="*/ 216 h 333"/>
                <a:gd name="T60" fmla="*/ 116 w 289"/>
                <a:gd name="T61" fmla="*/ 200 h 333"/>
                <a:gd name="T62" fmla="*/ 100 w 289"/>
                <a:gd name="T63" fmla="*/ 200 h 333"/>
                <a:gd name="T64" fmla="*/ 84 w 289"/>
                <a:gd name="T65" fmla="*/ 204 h 333"/>
                <a:gd name="T66" fmla="*/ 68 w 289"/>
                <a:gd name="T67" fmla="*/ 212 h 333"/>
                <a:gd name="T68" fmla="*/ 64 w 289"/>
                <a:gd name="T69" fmla="*/ 228 h 333"/>
                <a:gd name="T70" fmla="*/ 60 w 289"/>
                <a:gd name="T71" fmla="*/ 244 h 333"/>
                <a:gd name="T72" fmla="*/ 64 w 289"/>
                <a:gd name="T73" fmla="*/ 264 h 333"/>
                <a:gd name="T74" fmla="*/ 72 w 289"/>
                <a:gd name="T75" fmla="*/ 260 h 333"/>
                <a:gd name="T76" fmla="*/ 64 w 289"/>
                <a:gd name="T77" fmla="*/ 252 h 333"/>
                <a:gd name="T78" fmla="*/ 48 w 289"/>
                <a:gd name="T79" fmla="*/ 260 h 333"/>
                <a:gd name="T80" fmla="*/ 28 w 289"/>
                <a:gd name="T81" fmla="*/ 268 h 333"/>
                <a:gd name="T82" fmla="*/ 12 w 289"/>
                <a:gd name="T83" fmla="*/ 284 h 333"/>
                <a:gd name="T84" fmla="*/ 8 w 289"/>
                <a:gd name="T85" fmla="*/ 300 h 333"/>
                <a:gd name="T86" fmla="*/ 8 w 289"/>
                <a:gd name="T87" fmla="*/ 316 h 333"/>
                <a:gd name="T88" fmla="*/ 0 w 289"/>
                <a:gd name="T89" fmla="*/ 33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9" h="333">
                  <a:moveTo>
                    <a:pt x="288" y="36"/>
                  </a:moveTo>
                  <a:lnTo>
                    <a:pt x="288" y="28"/>
                  </a:lnTo>
                  <a:lnTo>
                    <a:pt x="288" y="20"/>
                  </a:lnTo>
                  <a:lnTo>
                    <a:pt x="284" y="12"/>
                  </a:lnTo>
                  <a:lnTo>
                    <a:pt x="276" y="8"/>
                  </a:lnTo>
                  <a:lnTo>
                    <a:pt x="268" y="0"/>
                  </a:lnTo>
                  <a:lnTo>
                    <a:pt x="260" y="0"/>
                  </a:lnTo>
                  <a:lnTo>
                    <a:pt x="244" y="12"/>
                  </a:lnTo>
                  <a:lnTo>
                    <a:pt x="236" y="16"/>
                  </a:lnTo>
                  <a:lnTo>
                    <a:pt x="232" y="24"/>
                  </a:lnTo>
                  <a:lnTo>
                    <a:pt x="228" y="32"/>
                  </a:lnTo>
                  <a:lnTo>
                    <a:pt x="224" y="40"/>
                  </a:lnTo>
                  <a:lnTo>
                    <a:pt x="220" y="48"/>
                  </a:lnTo>
                  <a:lnTo>
                    <a:pt x="220" y="56"/>
                  </a:lnTo>
                  <a:lnTo>
                    <a:pt x="220" y="64"/>
                  </a:lnTo>
                  <a:lnTo>
                    <a:pt x="228" y="60"/>
                  </a:lnTo>
                  <a:lnTo>
                    <a:pt x="236" y="60"/>
                  </a:lnTo>
                  <a:lnTo>
                    <a:pt x="236" y="52"/>
                  </a:lnTo>
                  <a:lnTo>
                    <a:pt x="228" y="48"/>
                  </a:lnTo>
                  <a:lnTo>
                    <a:pt x="220" y="48"/>
                  </a:lnTo>
                  <a:lnTo>
                    <a:pt x="212" y="48"/>
                  </a:lnTo>
                  <a:lnTo>
                    <a:pt x="204" y="56"/>
                  </a:lnTo>
                  <a:lnTo>
                    <a:pt x="196" y="64"/>
                  </a:lnTo>
                  <a:lnTo>
                    <a:pt x="192" y="72"/>
                  </a:lnTo>
                  <a:lnTo>
                    <a:pt x="188" y="80"/>
                  </a:lnTo>
                  <a:lnTo>
                    <a:pt x="184" y="88"/>
                  </a:lnTo>
                  <a:lnTo>
                    <a:pt x="180" y="96"/>
                  </a:lnTo>
                  <a:lnTo>
                    <a:pt x="180" y="104"/>
                  </a:lnTo>
                  <a:lnTo>
                    <a:pt x="176" y="112"/>
                  </a:lnTo>
                  <a:lnTo>
                    <a:pt x="184" y="116"/>
                  </a:lnTo>
                  <a:lnTo>
                    <a:pt x="192" y="112"/>
                  </a:lnTo>
                  <a:lnTo>
                    <a:pt x="196" y="104"/>
                  </a:lnTo>
                  <a:lnTo>
                    <a:pt x="188" y="100"/>
                  </a:lnTo>
                  <a:lnTo>
                    <a:pt x="180" y="104"/>
                  </a:lnTo>
                  <a:lnTo>
                    <a:pt x="172" y="104"/>
                  </a:lnTo>
                  <a:lnTo>
                    <a:pt x="164" y="104"/>
                  </a:lnTo>
                  <a:lnTo>
                    <a:pt x="156" y="108"/>
                  </a:lnTo>
                  <a:lnTo>
                    <a:pt x="152" y="116"/>
                  </a:lnTo>
                  <a:lnTo>
                    <a:pt x="148" y="124"/>
                  </a:lnTo>
                  <a:lnTo>
                    <a:pt x="140" y="132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0" y="156"/>
                  </a:lnTo>
                  <a:lnTo>
                    <a:pt x="140" y="164"/>
                  </a:lnTo>
                  <a:lnTo>
                    <a:pt x="148" y="164"/>
                  </a:lnTo>
                  <a:lnTo>
                    <a:pt x="156" y="160"/>
                  </a:lnTo>
                  <a:lnTo>
                    <a:pt x="156" y="152"/>
                  </a:lnTo>
                  <a:lnTo>
                    <a:pt x="148" y="148"/>
                  </a:lnTo>
                  <a:lnTo>
                    <a:pt x="140" y="148"/>
                  </a:lnTo>
                  <a:lnTo>
                    <a:pt x="132" y="148"/>
                  </a:lnTo>
                  <a:lnTo>
                    <a:pt x="124" y="152"/>
                  </a:lnTo>
                  <a:lnTo>
                    <a:pt x="116" y="156"/>
                  </a:lnTo>
                  <a:lnTo>
                    <a:pt x="112" y="164"/>
                  </a:lnTo>
                  <a:lnTo>
                    <a:pt x="108" y="172"/>
                  </a:lnTo>
                  <a:lnTo>
                    <a:pt x="100" y="180"/>
                  </a:lnTo>
                  <a:lnTo>
                    <a:pt x="100" y="188"/>
                  </a:lnTo>
                  <a:lnTo>
                    <a:pt x="100" y="196"/>
                  </a:lnTo>
                  <a:lnTo>
                    <a:pt x="100" y="204"/>
                  </a:lnTo>
                  <a:lnTo>
                    <a:pt x="104" y="212"/>
                  </a:lnTo>
                  <a:lnTo>
                    <a:pt x="112" y="216"/>
                  </a:lnTo>
                  <a:lnTo>
                    <a:pt x="116" y="208"/>
                  </a:lnTo>
                  <a:lnTo>
                    <a:pt x="116" y="200"/>
                  </a:lnTo>
                  <a:lnTo>
                    <a:pt x="108" y="200"/>
                  </a:lnTo>
                  <a:lnTo>
                    <a:pt x="100" y="200"/>
                  </a:lnTo>
                  <a:lnTo>
                    <a:pt x="92" y="204"/>
                  </a:lnTo>
                  <a:lnTo>
                    <a:pt x="84" y="204"/>
                  </a:lnTo>
                  <a:lnTo>
                    <a:pt x="76" y="208"/>
                  </a:lnTo>
                  <a:lnTo>
                    <a:pt x="68" y="212"/>
                  </a:lnTo>
                  <a:lnTo>
                    <a:pt x="68" y="220"/>
                  </a:lnTo>
                  <a:lnTo>
                    <a:pt x="64" y="228"/>
                  </a:lnTo>
                  <a:lnTo>
                    <a:pt x="60" y="236"/>
                  </a:lnTo>
                  <a:lnTo>
                    <a:pt x="60" y="244"/>
                  </a:lnTo>
                  <a:lnTo>
                    <a:pt x="60" y="252"/>
                  </a:lnTo>
                  <a:lnTo>
                    <a:pt x="64" y="264"/>
                  </a:lnTo>
                  <a:lnTo>
                    <a:pt x="72" y="268"/>
                  </a:lnTo>
                  <a:lnTo>
                    <a:pt x="72" y="260"/>
                  </a:lnTo>
                  <a:lnTo>
                    <a:pt x="72" y="252"/>
                  </a:lnTo>
                  <a:lnTo>
                    <a:pt x="64" y="252"/>
                  </a:lnTo>
                  <a:lnTo>
                    <a:pt x="56" y="256"/>
                  </a:lnTo>
                  <a:lnTo>
                    <a:pt x="48" y="260"/>
                  </a:lnTo>
                  <a:lnTo>
                    <a:pt x="36" y="264"/>
                  </a:lnTo>
                  <a:lnTo>
                    <a:pt x="28" y="268"/>
                  </a:lnTo>
                  <a:lnTo>
                    <a:pt x="20" y="276"/>
                  </a:lnTo>
                  <a:lnTo>
                    <a:pt x="12" y="284"/>
                  </a:lnTo>
                  <a:lnTo>
                    <a:pt x="8" y="292"/>
                  </a:lnTo>
                  <a:lnTo>
                    <a:pt x="8" y="300"/>
                  </a:lnTo>
                  <a:lnTo>
                    <a:pt x="8" y="308"/>
                  </a:lnTo>
                  <a:lnTo>
                    <a:pt x="8" y="316"/>
                  </a:lnTo>
                  <a:lnTo>
                    <a:pt x="4" y="324"/>
                  </a:lnTo>
                  <a:lnTo>
                    <a:pt x="0" y="3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998325" y="4994275"/>
            <a:ext cx="1003300" cy="1406525"/>
            <a:chOff x="4998325" y="4677390"/>
            <a:chExt cx="1003300" cy="1406525"/>
          </a:xfrm>
        </p:grpSpPr>
        <p:grpSp>
          <p:nvGrpSpPr>
            <p:cNvPr id="107" name="Group 32"/>
            <p:cNvGrpSpPr>
              <a:grpSpLocks/>
            </p:cNvGrpSpPr>
            <p:nvPr/>
          </p:nvGrpSpPr>
          <p:grpSpPr bwMode="auto">
            <a:xfrm>
              <a:off x="5111038" y="5012353"/>
              <a:ext cx="798513" cy="101600"/>
              <a:chOff x="4517" y="3003"/>
              <a:chExt cx="503" cy="64"/>
            </a:xfrm>
          </p:grpSpPr>
          <p:sp>
            <p:nvSpPr>
              <p:cNvPr id="121" name="Arc 33"/>
              <p:cNvSpPr>
                <a:spLocks/>
              </p:cNvSpPr>
              <p:nvPr/>
            </p:nvSpPr>
            <p:spPr bwMode="auto">
              <a:xfrm>
                <a:off x="4761" y="3003"/>
                <a:ext cx="259" cy="64"/>
              </a:xfrm>
              <a:custGeom>
                <a:avLst/>
                <a:gdLst>
                  <a:gd name="G0" fmla="+- 84 0 0"/>
                  <a:gd name="G1" fmla="+- 21600 0 0"/>
                  <a:gd name="G2" fmla="+- 21600 0 0"/>
                  <a:gd name="T0" fmla="*/ 0 w 21684"/>
                  <a:gd name="T1" fmla="*/ 0 h 21600"/>
                  <a:gd name="T2" fmla="*/ 21684 w 21684"/>
                  <a:gd name="T3" fmla="*/ 21600 h 21600"/>
                  <a:gd name="T4" fmla="*/ 84 w 2168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4" h="21600" fill="none" extrusionOk="0">
                    <a:moveTo>
                      <a:pt x="0" y="0"/>
                    </a:moveTo>
                    <a:cubicBezTo>
                      <a:pt x="28" y="0"/>
                      <a:pt x="56" y="-1"/>
                      <a:pt x="84" y="0"/>
                    </a:cubicBezTo>
                    <a:cubicBezTo>
                      <a:pt x="12013" y="0"/>
                      <a:pt x="21684" y="9670"/>
                      <a:pt x="21684" y="21600"/>
                    </a:cubicBezTo>
                  </a:path>
                  <a:path w="21684" h="21600" stroke="0" extrusionOk="0">
                    <a:moveTo>
                      <a:pt x="0" y="0"/>
                    </a:moveTo>
                    <a:cubicBezTo>
                      <a:pt x="28" y="0"/>
                      <a:pt x="56" y="-1"/>
                      <a:pt x="84" y="0"/>
                    </a:cubicBezTo>
                    <a:cubicBezTo>
                      <a:pt x="12013" y="0"/>
                      <a:pt x="21684" y="9670"/>
                      <a:pt x="21684" y="21600"/>
                    </a:cubicBezTo>
                    <a:lnTo>
                      <a:pt x="8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122" name="Arc 34"/>
              <p:cNvSpPr>
                <a:spLocks/>
              </p:cNvSpPr>
              <p:nvPr/>
            </p:nvSpPr>
            <p:spPr bwMode="auto">
              <a:xfrm>
                <a:off x="4517" y="3003"/>
                <a:ext cx="258" cy="6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16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3"/>
                      <a:pt x="9619" y="46"/>
                      <a:pt x="21516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3"/>
                      <a:pt x="9619" y="46"/>
                      <a:pt x="2151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108" name="Line 35"/>
            <p:cNvSpPr>
              <a:spLocks noChangeShapeType="1"/>
            </p:cNvSpPr>
            <p:nvPr/>
          </p:nvSpPr>
          <p:spPr bwMode="auto">
            <a:xfrm flipH="1">
              <a:off x="5882563" y="5118715"/>
              <a:ext cx="33338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109" name="Line 36"/>
            <p:cNvSpPr>
              <a:spLocks noChangeShapeType="1"/>
            </p:cNvSpPr>
            <p:nvPr/>
          </p:nvSpPr>
          <p:spPr bwMode="auto">
            <a:xfrm>
              <a:off x="5103100" y="5125065"/>
              <a:ext cx="6350" cy="17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110" name="Oval 37"/>
            <p:cNvSpPr>
              <a:spLocks noChangeArrowheads="1"/>
            </p:cNvSpPr>
            <p:nvPr/>
          </p:nvSpPr>
          <p:spPr bwMode="auto">
            <a:xfrm>
              <a:off x="5198350" y="5899765"/>
              <a:ext cx="622300" cy="1841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grpSp>
          <p:nvGrpSpPr>
            <p:cNvPr id="111" name="Group 38"/>
            <p:cNvGrpSpPr>
              <a:grpSpLocks/>
            </p:cNvGrpSpPr>
            <p:nvPr/>
          </p:nvGrpSpPr>
          <p:grpSpPr bwMode="auto">
            <a:xfrm>
              <a:off x="5111038" y="5221903"/>
              <a:ext cx="798513" cy="101600"/>
              <a:chOff x="4517" y="3135"/>
              <a:chExt cx="503" cy="64"/>
            </a:xfrm>
          </p:grpSpPr>
          <p:sp>
            <p:nvSpPr>
              <p:cNvPr id="119" name="Arc 39"/>
              <p:cNvSpPr>
                <a:spLocks/>
              </p:cNvSpPr>
              <p:nvPr/>
            </p:nvSpPr>
            <p:spPr bwMode="auto">
              <a:xfrm>
                <a:off x="4761" y="3135"/>
                <a:ext cx="259" cy="64"/>
              </a:xfrm>
              <a:custGeom>
                <a:avLst/>
                <a:gdLst>
                  <a:gd name="G0" fmla="+- 84 0 0"/>
                  <a:gd name="G1" fmla="+- 21600 0 0"/>
                  <a:gd name="G2" fmla="+- 21600 0 0"/>
                  <a:gd name="T0" fmla="*/ 0 w 21684"/>
                  <a:gd name="T1" fmla="*/ 0 h 21600"/>
                  <a:gd name="T2" fmla="*/ 21684 w 21684"/>
                  <a:gd name="T3" fmla="*/ 21600 h 21600"/>
                  <a:gd name="T4" fmla="*/ 84 w 2168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4" h="21600" fill="none" extrusionOk="0">
                    <a:moveTo>
                      <a:pt x="0" y="0"/>
                    </a:moveTo>
                    <a:cubicBezTo>
                      <a:pt x="28" y="0"/>
                      <a:pt x="56" y="-1"/>
                      <a:pt x="84" y="0"/>
                    </a:cubicBezTo>
                    <a:cubicBezTo>
                      <a:pt x="12013" y="0"/>
                      <a:pt x="21684" y="9670"/>
                      <a:pt x="21684" y="21600"/>
                    </a:cubicBezTo>
                  </a:path>
                  <a:path w="21684" h="21600" stroke="0" extrusionOk="0">
                    <a:moveTo>
                      <a:pt x="0" y="0"/>
                    </a:moveTo>
                    <a:cubicBezTo>
                      <a:pt x="28" y="0"/>
                      <a:pt x="56" y="-1"/>
                      <a:pt x="84" y="0"/>
                    </a:cubicBezTo>
                    <a:cubicBezTo>
                      <a:pt x="12013" y="0"/>
                      <a:pt x="21684" y="9670"/>
                      <a:pt x="21684" y="21600"/>
                    </a:cubicBezTo>
                    <a:lnTo>
                      <a:pt x="8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120" name="Arc 40"/>
              <p:cNvSpPr>
                <a:spLocks/>
              </p:cNvSpPr>
              <p:nvPr/>
            </p:nvSpPr>
            <p:spPr bwMode="auto">
              <a:xfrm>
                <a:off x="4517" y="3135"/>
                <a:ext cx="258" cy="6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16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3"/>
                      <a:pt x="9619" y="46"/>
                      <a:pt x="21516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3"/>
                      <a:pt x="9619" y="46"/>
                      <a:pt x="2151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112" name="Line 41"/>
            <p:cNvSpPr>
              <a:spLocks noChangeShapeType="1"/>
            </p:cNvSpPr>
            <p:nvPr/>
          </p:nvSpPr>
          <p:spPr bwMode="auto">
            <a:xfrm flipH="1">
              <a:off x="5820650" y="5328265"/>
              <a:ext cx="95250" cy="6540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113" name="Line 42"/>
            <p:cNvSpPr>
              <a:spLocks noChangeShapeType="1"/>
            </p:cNvSpPr>
            <p:nvPr/>
          </p:nvSpPr>
          <p:spPr bwMode="auto">
            <a:xfrm>
              <a:off x="5103100" y="5334615"/>
              <a:ext cx="8255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5329715" y="5917857"/>
              <a:ext cx="367588" cy="36576"/>
              <a:chOff x="5334000" y="5897880"/>
              <a:chExt cx="367588" cy="45720"/>
            </a:xfrm>
          </p:grpSpPr>
          <p:sp>
            <p:nvSpPr>
              <p:cNvPr id="114" name="Arc 43"/>
              <p:cNvSpPr>
                <a:spLocks/>
              </p:cNvSpPr>
              <p:nvPr/>
            </p:nvSpPr>
            <p:spPr bwMode="auto">
              <a:xfrm>
                <a:off x="5492038" y="5905500"/>
                <a:ext cx="209550" cy="3810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  <p:sp>
            <p:nvSpPr>
              <p:cNvPr id="115" name="Arc 44"/>
              <p:cNvSpPr>
                <a:spLocks/>
              </p:cNvSpPr>
              <p:nvPr/>
            </p:nvSpPr>
            <p:spPr bwMode="auto">
              <a:xfrm>
                <a:off x="5334000" y="5897880"/>
                <a:ext cx="214313" cy="4571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116" name="Rectangle 45"/>
            <p:cNvSpPr>
              <a:spLocks noChangeArrowheads="1"/>
            </p:cNvSpPr>
            <p:nvPr/>
          </p:nvSpPr>
          <p:spPr bwMode="auto">
            <a:xfrm>
              <a:off x="5480925" y="4677390"/>
              <a:ext cx="44450" cy="330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117" name="Line 46"/>
            <p:cNvSpPr>
              <a:spLocks noChangeShapeType="1"/>
            </p:cNvSpPr>
            <p:nvPr/>
          </p:nvSpPr>
          <p:spPr bwMode="auto">
            <a:xfrm>
              <a:off x="6001625" y="5401290"/>
              <a:ext cx="0" cy="51435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118" name="Line 47"/>
            <p:cNvSpPr>
              <a:spLocks noChangeShapeType="1"/>
            </p:cNvSpPr>
            <p:nvPr/>
          </p:nvSpPr>
          <p:spPr bwMode="auto">
            <a:xfrm>
              <a:off x="4998325" y="5401290"/>
              <a:ext cx="0" cy="51435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anose="02020603050405020304" pitchFamily="18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4730021" y="4267200"/>
            <a:ext cx="1768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8</a:t>
            </a:r>
            <a:r>
              <a:rPr lang="en-US" altLang="en-US" sz="1400" dirty="0">
                <a:solidFill>
                  <a:srgbClr val="000000"/>
                </a:solidFill>
              </a:rPr>
              <a:t>. </a:t>
            </a:r>
            <a:r>
              <a:rPr lang="en-US" altLang="en-US" sz="1400" b="1" dirty="0">
                <a:solidFill>
                  <a:srgbClr val="000000"/>
                </a:solidFill>
              </a:rPr>
              <a:t>Separate shell from mandrel in chilled water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683044" y="1600200"/>
            <a:ext cx="1477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4</a:t>
            </a:r>
            <a:r>
              <a:rPr lang="en-US" altLang="en-US" sz="1400" b="1" dirty="0">
                <a:solidFill>
                  <a:srgbClr val="000000"/>
                </a:solidFill>
              </a:rPr>
              <a:t>. Polish mandrel to 0.3-0.4 nm RMS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2589805" y="4191000"/>
            <a:ext cx="2047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7. </a:t>
            </a:r>
            <a:r>
              <a:rPr lang="en-US" altLang="en-US" sz="1400" b="1" dirty="0">
                <a:solidFill>
                  <a:srgbClr val="000000"/>
                </a:solidFill>
              </a:rPr>
              <a:t>Electroform Nickel/Cobalt shell onto mandrel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53039" y="4191000"/>
            <a:ext cx="19976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6. </a:t>
            </a:r>
            <a:r>
              <a:rPr lang="en-US" altLang="en-US" sz="1400" b="1" dirty="0">
                <a:solidFill>
                  <a:srgbClr val="000000"/>
                </a:solidFill>
              </a:rPr>
              <a:t>Passivate mandrel surface to reduce shell adhesion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691964" y="1600200"/>
            <a:ext cx="19188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3. </a:t>
            </a:r>
            <a:r>
              <a:rPr lang="en-US" altLang="en-US" sz="1400" b="1" dirty="0">
                <a:solidFill>
                  <a:srgbClr val="000000"/>
                </a:solidFill>
              </a:rPr>
              <a:t>Diamond turn mandrel to sub-micron figure accuracy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441993" y="1600200"/>
            <a:ext cx="1435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1</a:t>
            </a:r>
            <a:r>
              <a:rPr lang="en-US" altLang="en-US" sz="1200" b="1" dirty="0">
                <a:solidFill>
                  <a:srgbClr val="000000"/>
                </a:solidFill>
              </a:rPr>
              <a:t>. </a:t>
            </a:r>
            <a:r>
              <a:rPr lang="en-US" altLang="en-US" sz="1400" b="1" dirty="0">
                <a:solidFill>
                  <a:srgbClr val="000000"/>
                </a:solidFill>
              </a:rPr>
              <a:t>Machine mandrel from aluminum bar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234700" y="1600200"/>
            <a:ext cx="15729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5</a:t>
            </a:r>
            <a:r>
              <a:rPr lang="en-US" altLang="en-US" sz="1400" b="1" dirty="0">
                <a:solidFill>
                  <a:srgbClr val="000000"/>
                </a:solidFill>
              </a:rPr>
              <a:t>. Conduct metrology on the mandrel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944276" y="1600200"/>
            <a:ext cx="1662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2</a:t>
            </a:r>
            <a:r>
              <a:rPr lang="en-US" altLang="en-US" sz="1400" b="1" dirty="0">
                <a:solidFill>
                  <a:srgbClr val="000000"/>
                </a:solidFill>
              </a:rPr>
              <a:t>. Coat mandrel with </a:t>
            </a:r>
            <a:r>
              <a:rPr lang="en-US" altLang="en-US" sz="1400" b="1" dirty="0" err="1">
                <a:solidFill>
                  <a:srgbClr val="000000"/>
                </a:solidFill>
              </a:rPr>
              <a:t>electroless</a:t>
            </a:r>
            <a:r>
              <a:rPr lang="en-US" altLang="en-US" sz="1400" b="1" dirty="0">
                <a:solidFill>
                  <a:srgbClr val="000000"/>
                </a:solidFill>
              </a:rPr>
              <a:t> nickel (Ni-P</a:t>
            </a:r>
            <a:r>
              <a:rPr lang="en-US" altLang="en-US" sz="12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525440" y="4296696"/>
            <a:ext cx="2367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</a:rPr>
              <a:t>Ni/Co electroformed IXPE mirror shell</a:t>
            </a: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457200" y="3657600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444541" y="3733800"/>
            <a:ext cx="2779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+mj-lt"/>
              </a:rPr>
              <a:t>Mirror-shell forming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453039" y="1143000"/>
            <a:ext cx="2725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+mj-lt"/>
              </a:rPr>
              <a:t>Mandrel fabrication</a:t>
            </a:r>
          </a:p>
        </p:txBody>
      </p:sp>
    </p:spTree>
    <p:extLst>
      <p:ext uri="{BB962C8B-B14F-4D97-AF65-F5344CB8AC3E}">
        <p14:creationId xmlns:p14="http://schemas.microsoft.com/office/powerpoint/2010/main" val="318120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58"/>
    </mc:Choice>
    <mc:Fallback xmlns="">
      <p:transition spd="slow" advTm="285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45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i="1" dirty="0">
                <a:solidFill>
                  <a:schemeClr val="tx1"/>
                </a:solidFill>
              </a:rPr>
              <a:t>The </a:t>
            </a:r>
            <a:r>
              <a:rPr lang="fr-FR" i="1" dirty="0" err="1">
                <a:solidFill>
                  <a:schemeClr val="tx1"/>
                </a:solidFill>
              </a:rPr>
              <a:t>Optics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4106" name="Content Placeholder 4105">
            <a:extLst>
              <a:ext uri="{FF2B5EF4-FFF2-40B4-BE49-F238E27FC236}">
                <a16:creationId xmlns:a16="http://schemas.microsoft.com/office/drawing/2014/main" id="{54EA8C09-0CF7-D445-A497-9E87CE9DC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727"/>
              </p:ext>
            </p:extLst>
          </p:nvPr>
        </p:nvGraphicFramePr>
        <p:xfrm>
          <a:off x="76200" y="1295400"/>
          <a:ext cx="3754640" cy="315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820">
                  <a:extLst>
                    <a:ext uri="{9D8B030D-6E8A-4147-A177-3AD203B41FA5}">
                      <a16:colId xmlns:a16="http://schemas.microsoft.com/office/drawing/2014/main" val="2851446908"/>
                    </a:ext>
                  </a:extLst>
                </a:gridCol>
                <a:gridCol w="1878820">
                  <a:extLst>
                    <a:ext uri="{9D8B030D-6E8A-4147-A177-3AD203B41FA5}">
                      <a16:colId xmlns:a16="http://schemas.microsoft.com/office/drawing/2014/main" val="2490332959"/>
                    </a:ext>
                  </a:extLst>
                </a:gridCol>
              </a:tblGrid>
              <a:tr h="262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Parameter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Value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extLst>
                  <a:ext uri="{0D108BD9-81ED-4DB2-BD59-A6C34878D82A}">
                    <a16:rowId xmlns:a16="http://schemas.microsoft.com/office/drawing/2014/main" val="459460349"/>
                  </a:ext>
                </a:extLst>
              </a:tr>
              <a:tr h="175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effectLst/>
                        </a:rPr>
                        <a:t>Number of mirror modules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extLst>
                  <a:ext uri="{0D108BD9-81ED-4DB2-BD59-A6C34878D82A}">
                    <a16:rowId xmlns:a16="http://schemas.microsoft.com/office/drawing/2014/main" val="2186725078"/>
                  </a:ext>
                </a:extLst>
              </a:tr>
              <a:tr h="312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Number of shells per mirror module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24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extLst>
                  <a:ext uri="{0D108BD9-81ED-4DB2-BD59-A6C34878D82A}">
                    <a16:rowId xmlns:a16="http://schemas.microsoft.com/office/drawing/2014/main" val="1113550786"/>
                  </a:ext>
                </a:extLst>
              </a:tr>
              <a:tr h="175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effectLst/>
                        </a:rPr>
                        <a:t>Focal length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4 m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extLst>
                  <a:ext uri="{0D108BD9-81ED-4DB2-BD59-A6C34878D82A}">
                    <a16:rowId xmlns:a16="http://schemas.microsoft.com/office/drawing/2014/main" val="3337248911"/>
                  </a:ext>
                </a:extLst>
              </a:tr>
              <a:tr h="175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effectLst/>
                        </a:rPr>
                        <a:t>Total shell length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600 mm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extLst>
                  <a:ext uri="{0D108BD9-81ED-4DB2-BD59-A6C34878D82A}">
                    <a16:rowId xmlns:a16="http://schemas.microsoft.com/office/drawing/2014/main" val="2632079802"/>
                  </a:ext>
                </a:extLst>
              </a:tr>
              <a:tr h="175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effectLst/>
                        </a:rPr>
                        <a:t>Range of shell diameters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162–272 mm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extLst>
                  <a:ext uri="{0D108BD9-81ED-4DB2-BD59-A6C34878D82A}">
                    <a16:rowId xmlns:a16="http://schemas.microsoft.com/office/drawing/2014/main" val="2541945778"/>
                  </a:ext>
                </a:extLst>
              </a:tr>
              <a:tr h="175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effectLst/>
                        </a:rPr>
                        <a:t>Range of shell thicknesses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0.16–0.25 mm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extLst>
                  <a:ext uri="{0D108BD9-81ED-4DB2-BD59-A6C34878D82A}">
                    <a16:rowId xmlns:a16="http://schemas.microsoft.com/office/drawing/2014/main" val="1256964971"/>
                  </a:ext>
                </a:extLst>
              </a:tr>
              <a:tr h="312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Shell material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Electroformed nickel–cobalt alloy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extLst>
                  <a:ext uri="{0D108BD9-81ED-4DB2-BD59-A6C34878D82A}">
                    <a16:rowId xmlns:a16="http://schemas.microsoft.com/office/drawing/2014/main" val="2925487077"/>
                  </a:ext>
                </a:extLst>
              </a:tr>
              <a:tr h="312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Effective area per mirror module 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166 cm</a:t>
                      </a:r>
                      <a:r>
                        <a:rPr lang="en-US" sz="1100" b="1" kern="1200" baseline="30000" dirty="0">
                          <a:effectLst/>
                        </a:rPr>
                        <a:t>2</a:t>
                      </a:r>
                      <a:r>
                        <a:rPr lang="en-US" sz="1100" b="1" kern="1200" dirty="0">
                          <a:effectLst/>
                        </a:rPr>
                        <a:t> (@ 2.3 </a:t>
                      </a:r>
                      <a:r>
                        <a:rPr lang="en-US" sz="1100" b="1" kern="1200" dirty="0" err="1">
                          <a:effectLst/>
                        </a:rPr>
                        <a:t>keV</a:t>
                      </a:r>
                      <a:r>
                        <a:rPr lang="en-US" sz="1100" b="1" kern="1200" dirty="0">
                          <a:effectLst/>
                        </a:rPr>
                        <a:t>);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&gt;</a:t>
                      </a:r>
                      <a:r>
                        <a:rPr lang="en-US" sz="1100" b="1" kern="1200" baseline="0" dirty="0">
                          <a:effectLst/>
                        </a:rPr>
                        <a:t> 175</a:t>
                      </a:r>
                      <a:r>
                        <a:rPr lang="en-US" sz="1100" b="1" kern="1200" dirty="0">
                          <a:effectLst/>
                        </a:rPr>
                        <a:t> cm</a:t>
                      </a:r>
                      <a:r>
                        <a:rPr lang="en-US" sz="1100" b="1" kern="1200" baseline="30000" dirty="0">
                          <a:effectLst/>
                        </a:rPr>
                        <a:t>2</a:t>
                      </a:r>
                      <a:r>
                        <a:rPr lang="en-US" sz="1100" b="1" kern="1200" dirty="0">
                          <a:effectLst/>
                        </a:rPr>
                        <a:t> (3–6 </a:t>
                      </a:r>
                      <a:r>
                        <a:rPr lang="en-US" sz="1100" b="1" kern="1200" dirty="0" err="1">
                          <a:effectLst/>
                        </a:rPr>
                        <a:t>keV</a:t>
                      </a:r>
                      <a:r>
                        <a:rPr lang="en-US" sz="1100" b="1" kern="1200" dirty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extLst>
                  <a:ext uri="{0D108BD9-81ED-4DB2-BD59-A6C34878D82A}">
                    <a16:rowId xmlns:a16="http://schemas.microsoft.com/office/drawing/2014/main" val="3241739493"/>
                  </a:ext>
                </a:extLst>
              </a:tr>
              <a:tr h="175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effectLst/>
                        </a:rPr>
                        <a:t>Angular resolution (HPD)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≤ 27 arcsec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extLst>
                  <a:ext uri="{0D108BD9-81ED-4DB2-BD59-A6C34878D82A}">
                    <a16:rowId xmlns:a16="http://schemas.microsoft.com/office/drawing/2014/main" val="1804887227"/>
                  </a:ext>
                </a:extLst>
              </a:tr>
              <a:tr h="304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Field of view (detector limited)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12.9 arcmin square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16" marR="48816" marT="24408" marB="24408" anchor="ctr"/>
                </a:tc>
                <a:extLst>
                  <a:ext uri="{0D108BD9-81ED-4DB2-BD59-A6C34878D82A}">
                    <a16:rowId xmlns:a16="http://schemas.microsoft.com/office/drawing/2014/main" val="1854784133"/>
                  </a:ext>
                </a:extLst>
              </a:tr>
            </a:tbl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id="{4CA9EBA3-CA08-3641-A60B-37B97048CA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02" y="1428853"/>
            <a:ext cx="2351231" cy="24595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FA8300-8EE7-674A-A1A9-298986642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17" y="4020501"/>
            <a:ext cx="2351231" cy="2515931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B3FBA7F-F70D-6249-8ED2-9CC5624E19C5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7696200" y="3655368"/>
            <a:ext cx="295923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015A86A-4321-B24D-B7DA-E9D055F24CCE}"/>
              </a:ext>
            </a:extLst>
          </p:cNvPr>
          <p:cNvSpPr txBox="1"/>
          <p:nvPr/>
        </p:nvSpPr>
        <p:spPr>
          <a:xfrm>
            <a:off x="6705387" y="3424535"/>
            <a:ext cx="99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prstClr val="black"/>
                </a:solidFill>
              </a:rPr>
              <a:t>Front Spider Assembly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007065-E4BD-D64A-8868-32DA297D16ED}"/>
              </a:ext>
            </a:extLst>
          </p:cNvPr>
          <p:cNvSpPr/>
          <p:nvPr/>
        </p:nvSpPr>
        <p:spPr>
          <a:xfrm>
            <a:off x="6705600" y="2706469"/>
            <a:ext cx="706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200" b="1" dirty="0">
                <a:solidFill>
                  <a:prstClr val="black"/>
                </a:solidFill>
              </a:rPr>
              <a:t>Outer Housing Tube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2A2F0FF-7C5B-3E4C-AB0F-DF0537D6E153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7412290" y="3029635"/>
            <a:ext cx="515227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FDD635D-FAD9-FA4E-B628-088F5A723002}"/>
              </a:ext>
            </a:extLst>
          </p:cNvPr>
          <p:cNvSpPr txBox="1"/>
          <p:nvPr/>
        </p:nvSpPr>
        <p:spPr>
          <a:xfrm>
            <a:off x="8088825" y="1600200"/>
            <a:ext cx="9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prstClr val="black"/>
                </a:solidFill>
              </a:rPr>
              <a:t>Rear Spider Assembly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D191B0F-8D48-6143-9FAC-3DE56544007D}"/>
              </a:ext>
            </a:extLst>
          </p:cNvPr>
          <p:cNvCxnSpPr>
            <a:cxnSpLocks/>
          </p:cNvCxnSpPr>
          <p:nvPr/>
        </p:nvCxnSpPr>
        <p:spPr>
          <a:xfrm flipH="1">
            <a:off x="7709764" y="1813630"/>
            <a:ext cx="367436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843884B-122A-6A49-8BF7-0AAAEAE2B8E2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7992123" y="4629835"/>
            <a:ext cx="397703" cy="106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AE286D1-8741-9A49-B7AD-27264213A1B1}"/>
              </a:ext>
            </a:extLst>
          </p:cNvPr>
          <p:cNvSpPr txBox="1"/>
          <p:nvPr/>
        </p:nvSpPr>
        <p:spPr>
          <a:xfrm>
            <a:off x="8389826" y="4306669"/>
            <a:ext cx="67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prstClr val="black"/>
                </a:solidFill>
              </a:rPr>
              <a:t>X-ray Mirror Shells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5DB8453-E4C0-AE43-930D-ED1AB128E413}"/>
              </a:ext>
            </a:extLst>
          </p:cNvPr>
          <p:cNvCxnSpPr>
            <a:cxnSpLocks/>
          </p:cNvCxnSpPr>
          <p:nvPr/>
        </p:nvCxnSpPr>
        <p:spPr>
          <a:xfrm flipV="1">
            <a:off x="7467600" y="5596702"/>
            <a:ext cx="609600" cy="44233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1BBA3F9-437D-5B4B-BC53-8C0969DF6034}"/>
              </a:ext>
            </a:extLst>
          </p:cNvPr>
          <p:cNvSpPr txBox="1"/>
          <p:nvPr/>
        </p:nvSpPr>
        <p:spPr>
          <a:xfrm>
            <a:off x="6689936" y="5791200"/>
            <a:ext cx="97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prstClr val="black"/>
                </a:solidFill>
              </a:rPr>
              <a:t>Central Support Tube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2AF05E-AC5D-0F48-9DA2-8BE01D385B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"/>
          <a:stretch/>
        </p:blipFill>
        <p:spPr>
          <a:xfrm>
            <a:off x="43345" y="4463926"/>
            <a:ext cx="3578238" cy="19470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E9F3D8-62EE-5843-A24F-2E082C5FFE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24" y="4374310"/>
            <a:ext cx="2492477" cy="1867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A95CFC-73B9-BE46-AB45-A79B82B980F6}"/>
              </a:ext>
            </a:extLst>
          </p:cNvPr>
          <p:cNvSpPr txBox="1"/>
          <p:nvPr/>
        </p:nvSpPr>
        <p:spPr>
          <a:xfrm>
            <a:off x="4380158" y="3740081"/>
            <a:ext cx="16129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>
                <a:latin typeface="+mn-lt"/>
              </a:rPr>
              <a:t>MMA, showing 24 shells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ED8BB-BC61-0B4D-8E64-CCD5B0E84661}"/>
              </a:ext>
            </a:extLst>
          </p:cNvPr>
          <p:cNvSpPr txBox="1"/>
          <p:nvPr/>
        </p:nvSpPr>
        <p:spPr>
          <a:xfrm>
            <a:off x="3988224" y="6271680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>
                <a:latin typeface="+mn-lt"/>
              </a:rPr>
              <a:t>MMA with Thermal Shield on 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981EA-7F76-4F41-B134-1FCE01C44EFF}"/>
              </a:ext>
            </a:extLst>
          </p:cNvPr>
          <p:cNvSpPr txBox="1"/>
          <p:nvPr/>
        </p:nvSpPr>
        <p:spPr>
          <a:xfrm>
            <a:off x="685800" y="6367790"/>
            <a:ext cx="24016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>
                <a:latin typeface="+mn-lt"/>
              </a:rPr>
              <a:t>Three IXPE Mirror Module Assemblies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20DDCB-E48A-4A43-BFE6-81EDBDA20C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59" y="1558727"/>
            <a:ext cx="2711953" cy="20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31"/>
    </mc:Choice>
    <mc:Fallback xmlns="">
      <p:transition spd="slow" advTm="9383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EDE65BFCA1244BA4D2CCA8EF2732E" ma:contentTypeVersion="0" ma:contentTypeDescription="Create a new document." ma:contentTypeScope="" ma:versionID="3a7523b44a0024f8904e280696a059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ED3BDB-01E0-43ED-89C4-7629F9B469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ED7917-9A9C-4188-B3AD-E3749F4236E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E0FB15-0CBE-4D5B-BFB1-3C722B7DE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10237</TotalTime>
  <Words>1902</Words>
  <Application>Microsoft Office PowerPoint</Application>
  <PresentationFormat>On-screen Show (4:3)</PresentationFormat>
  <Paragraphs>273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Cambria Math</vt:lpstr>
      <vt:lpstr>Times</vt:lpstr>
      <vt:lpstr>Times New Roman</vt:lpstr>
      <vt:lpstr>Wingdings</vt:lpstr>
      <vt:lpstr>Office Theme</vt:lpstr>
      <vt:lpstr>The Imaging X-ray Polarimetry Explorer </vt:lpstr>
      <vt:lpstr>PowerPoint Presentation</vt:lpstr>
      <vt:lpstr>PowerPoint Presentation</vt:lpstr>
      <vt:lpstr>The IXPE Team</vt:lpstr>
      <vt:lpstr>The Science Team</vt:lpstr>
      <vt:lpstr>The Working Groups</vt:lpstr>
      <vt:lpstr>               Shield and Collimator Suppress Background</vt:lpstr>
      <vt:lpstr>       Mirror-Shell Production Process</vt:lpstr>
      <vt:lpstr>The Optics</vt:lpstr>
      <vt:lpstr>Stray Light Test Facility</vt:lpstr>
      <vt:lpstr>Angular Resolution</vt:lpstr>
      <vt:lpstr>Imaging polarimetry</vt:lpstr>
      <vt:lpstr>Detection Principle</vt:lpstr>
      <vt:lpstr>The Detector</vt:lpstr>
      <vt:lpstr>Detector Properties   </vt:lpstr>
      <vt:lpstr>The Detectors  </vt:lpstr>
      <vt:lpstr>PowerPoint Presentation</vt:lpstr>
      <vt:lpstr>              Minimum Detectable Polarization (MDP)</vt:lpstr>
      <vt:lpstr>Neural-Network Analysis</vt:lpstr>
      <vt:lpstr>              First Year’s Mission — Release 1</vt:lpstr>
      <vt:lpstr>Radio Pulsars </vt:lpstr>
      <vt:lpstr>Microquasars</vt:lpstr>
      <vt:lpstr>Active Galaxies: Cen A</vt:lpstr>
      <vt:lpstr>Test QED</vt:lpstr>
      <vt:lpstr>Conclusion</vt:lpstr>
    </vt:vector>
  </TitlesOfParts>
  <Manager/>
  <Company>NASA Marshall Space Flight Center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Imaging X-ray Polarimetry Explorer</dc:title>
  <dc:subject>COSPAR</dc:subject>
  <dc:creator>Martin C. Weisskopf</dc:creator>
  <cp:keywords/>
  <dc:description/>
  <cp:lastModifiedBy>Weisskopf, Martin C. (MSFC-ST12)</cp:lastModifiedBy>
  <cp:revision>682</cp:revision>
  <cp:lastPrinted>2019-10-22T16:49:56Z</cp:lastPrinted>
  <dcterms:created xsi:type="dcterms:W3CDTF">2016-08-25T14:50:14Z</dcterms:created>
  <dcterms:modified xsi:type="dcterms:W3CDTF">2021-03-10T17:05:36Z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0x01010049EEDE65BFCA1244BA4D2CCA8EF2732E</vt:lpwstr>
  </property>
</Properties>
</file>